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6"/>
  </p:notesMasterIdLst>
  <p:sldIdLst>
    <p:sldId id="272" r:id="rId5"/>
    <p:sldId id="279" r:id="rId6"/>
    <p:sldId id="282" r:id="rId7"/>
    <p:sldId id="708" r:id="rId8"/>
    <p:sldId id="278" r:id="rId9"/>
    <p:sldId id="280" r:id="rId10"/>
    <p:sldId id="281" r:id="rId11"/>
    <p:sldId id="709" r:id="rId12"/>
    <p:sldId id="271" r:id="rId13"/>
    <p:sldId id="710" r:id="rId14"/>
    <p:sldId id="705" r:id="rId15"/>
    <p:sldId id="706" r:id="rId16"/>
    <p:sldId id="716" r:id="rId17"/>
    <p:sldId id="674" r:id="rId18"/>
    <p:sldId id="676" r:id="rId19"/>
    <p:sldId id="707" r:id="rId20"/>
    <p:sldId id="717" r:id="rId21"/>
    <p:sldId id="714" r:id="rId22"/>
    <p:sldId id="713" r:id="rId23"/>
    <p:sldId id="273" r:id="rId24"/>
    <p:sldId id="277" r:id="rId25"/>
  </p:sldIdLst>
  <p:sldSz cx="12192000" cy="6858000"/>
  <p:notesSz cx="6858000" cy="9144000"/>
  <p:embeddedFontLst>
    <p:embeddedFont>
      <p:font typeface="Aptos" panose="020B0004020202020204" pitchFamily="34" charset="0"/>
      <p:regular r:id="rId27"/>
      <p:bold r:id="rId28"/>
      <p:italic r:id="rId29"/>
      <p:boldItalic r:id="rId30"/>
    </p:embeddedFont>
    <p:embeddedFont>
      <p:font typeface="Assistant" pitchFamily="2" charset="-79"/>
      <p:regular r:id="rId31"/>
      <p:bold r:id="rId32"/>
    </p:embeddedFont>
    <p:embeddedFont>
      <p:font typeface="Calibri" panose="020F0502020204030204" pitchFamily="34" charset="0"/>
      <p:regular r:id="rId33"/>
      <p:bold r:id="rId34"/>
      <p:italic r:id="rId35"/>
      <p:boldItalic r:id="rId36"/>
    </p:embeddedFont>
    <p:embeddedFont>
      <p:font typeface="Nunito"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86" autoAdjust="0"/>
    <p:restoredTop sz="81440"/>
  </p:normalViewPr>
  <p:slideViewPr>
    <p:cSldViewPr snapToGrid="0">
      <p:cViewPr varScale="1">
        <p:scale>
          <a:sx n="86" d="100"/>
          <a:sy n="86" d="100"/>
        </p:scale>
        <p:origin x="1936" y="200"/>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6EFD2-4598-E24E-B50D-A8A8A8686A94}" type="doc">
      <dgm:prSet loTypeId="urn:microsoft.com/office/officeart/2005/8/layout/lProcess3" loCatId="" qsTypeId="urn:microsoft.com/office/officeart/2005/8/quickstyle/simple2" qsCatId="simple" csTypeId="urn:microsoft.com/office/officeart/2005/8/colors/accent1_2" csCatId="accent1" phldr="1"/>
      <dgm:spPr/>
      <dgm:t>
        <a:bodyPr/>
        <a:lstStyle/>
        <a:p>
          <a:endParaRPr lang="en-US"/>
        </a:p>
      </dgm:t>
    </dgm:pt>
    <dgm:pt modelId="{4B9822D7-1C84-5F48-92D7-A6442F9B9EAB}">
      <dgm:prSet phldrT="[Text]" custT="1"/>
      <dgm:spPr/>
      <dgm:t>
        <a:bodyPr/>
        <a:lstStyle/>
        <a:p>
          <a:r>
            <a:rPr lang="en-US" sz="1800" dirty="0">
              <a:latin typeface="Calibri" panose="020F0502020204030204" pitchFamily="34" charset="0"/>
              <a:cs typeface="Calibri" panose="020F0502020204030204" pitchFamily="34" charset="0"/>
            </a:rPr>
            <a:t>Data collection</a:t>
          </a:r>
        </a:p>
      </dgm:t>
    </dgm:pt>
    <dgm:pt modelId="{AD459F8A-D3D5-984D-990E-DC42AEC868AC}" type="parTrans" cxnId="{F479CB29-E5FA-CB44-9E6F-5DEF9D75FE85}">
      <dgm:prSet/>
      <dgm:spPr/>
      <dgm:t>
        <a:bodyPr/>
        <a:lstStyle/>
        <a:p>
          <a:endParaRPr lang="en-US"/>
        </a:p>
      </dgm:t>
    </dgm:pt>
    <dgm:pt modelId="{9446198D-C403-D24E-853C-787172886EB4}" type="sibTrans" cxnId="{F479CB29-E5FA-CB44-9E6F-5DEF9D75FE85}">
      <dgm:prSet/>
      <dgm:spPr/>
      <dgm:t>
        <a:bodyPr/>
        <a:lstStyle/>
        <a:p>
          <a:endParaRPr lang="en-US"/>
        </a:p>
      </dgm:t>
    </dgm:pt>
    <dgm:pt modelId="{1B4F0E61-340A-B247-9306-74D84C5D6B80}">
      <dgm:prSet phldrT="[Text]" custT="1"/>
      <dgm:spPr/>
      <dgm:t>
        <a:bodyPr/>
        <a:lstStyle/>
        <a:p>
          <a:pPr algn="l">
            <a:buFont typeface="Arial" panose="020B0604020202020204" pitchFamily="34" charset="0"/>
            <a:buChar char="•"/>
          </a:pPr>
          <a:r>
            <a:rPr lang="en-US" sz="1400" dirty="0">
              <a:latin typeface="Calibri" panose="020F0502020204030204" pitchFamily="34" charset="0"/>
              <a:cs typeface="Calibri" panose="020F0502020204030204" pitchFamily="34" charset="0"/>
            </a:rPr>
            <a:t>Gathering a large amount of code, documentation, and natural language conversations to train the Al model on.</a:t>
          </a:r>
        </a:p>
      </dgm:t>
    </dgm:pt>
    <dgm:pt modelId="{868CE75E-2F0E-B044-9DD2-A4033BA12A28}" type="parTrans" cxnId="{6839B528-EF82-5340-8FF9-008B5BAB748C}">
      <dgm:prSet/>
      <dgm:spPr/>
      <dgm:t>
        <a:bodyPr/>
        <a:lstStyle/>
        <a:p>
          <a:endParaRPr lang="en-US"/>
        </a:p>
      </dgm:t>
    </dgm:pt>
    <dgm:pt modelId="{F06D6252-7A81-F148-ABF4-C25C438910EE}" type="sibTrans" cxnId="{6839B528-EF82-5340-8FF9-008B5BAB748C}">
      <dgm:prSet/>
      <dgm:spPr/>
      <dgm:t>
        <a:bodyPr/>
        <a:lstStyle/>
        <a:p>
          <a:endParaRPr lang="en-US"/>
        </a:p>
      </dgm:t>
    </dgm:pt>
    <dgm:pt modelId="{8336CB4C-9102-3045-B480-104A44743821}">
      <dgm:prSet phldrT="[Text]" custT="1"/>
      <dgm:spPr/>
      <dgm:t>
        <a:bodyPr/>
        <a:lstStyle/>
        <a:p>
          <a:pPr>
            <a:lnSpc>
              <a:spcPts val="1560"/>
            </a:lnSpc>
          </a:pPr>
          <a:r>
            <a:rPr lang="en-US" sz="1800" dirty="0">
              <a:latin typeface="Calibri" panose="020F0502020204030204" pitchFamily="34" charset="0"/>
              <a:cs typeface="Calibri" panose="020F0502020204030204" pitchFamily="34" charset="0"/>
            </a:rPr>
            <a:t>Model architecture design</a:t>
          </a:r>
        </a:p>
      </dgm:t>
    </dgm:pt>
    <dgm:pt modelId="{2E2C565A-B24B-1748-89EB-A8F0B7897229}" type="parTrans" cxnId="{FB53E832-07EE-DA4A-A381-326BF7951FD6}">
      <dgm:prSet/>
      <dgm:spPr/>
      <dgm:t>
        <a:bodyPr/>
        <a:lstStyle/>
        <a:p>
          <a:endParaRPr lang="en-US"/>
        </a:p>
      </dgm:t>
    </dgm:pt>
    <dgm:pt modelId="{AA0E36C0-8065-7447-A809-0392CE8F2D24}" type="sibTrans" cxnId="{FB53E832-07EE-DA4A-A381-326BF7951FD6}">
      <dgm:prSet/>
      <dgm:spPr/>
      <dgm:t>
        <a:bodyPr/>
        <a:lstStyle/>
        <a:p>
          <a:endParaRPr lang="en-US"/>
        </a:p>
      </dgm:t>
    </dgm:pt>
    <dgm:pt modelId="{4DCAC79D-5986-8745-9B4D-D2711B431D67}">
      <dgm:prSet phldrT="[Text]" custT="1"/>
      <dgm:spPr/>
      <dgm:t>
        <a:bodyPr/>
        <a:lstStyle/>
        <a:p>
          <a:pPr algn="l"/>
          <a:r>
            <a:rPr lang="en-US" sz="1400" dirty="0">
              <a:latin typeface="Calibri" panose="020F0502020204030204" pitchFamily="34" charset="0"/>
              <a:cs typeface="Calibri" panose="020F0502020204030204" pitchFamily="34" charset="0"/>
            </a:rPr>
            <a:t>Designing the neural network architecture that will power the AI code assistant.</a:t>
          </a:r>
        </a:p>
      </dgm:t>
    </dgm:pt>
    <dgm:pt modelId="{818D4528-95D2-684B-8E39-C8E420155471}" type="parTrans" cxnId="{8C360372-F852-7347-BDB8-B3384854410F}">
      <dgm:prSet/>
      <dgm:spPr/>
      <dgm:t>
        <a:bodyPr/>
        <a:lstStyle/>
        <a:p>
          <a:endParaRPr lang="en-US"/>
        </a:p>
      </dgm:t>
    </dgm:pt>
    <dgm:pt modelId="{CB0399AD-CCA9-0B46-AAE6-0CF9D9EDB1CB}" type="sibTrans" cxnId="{8C360372-F852-7347-BDB8-B3384854410F}">
      <dgm:prSet/>
      <dgm:spPr/>
      <dgm:t>
        <a:bodyPr/>
        <a:lstStyle/>
        <a:p>
          <a:endParaRPr lang="en-US"/>
        </a:p>
      </dgm:t>
    </dgm:pt>
    <dgm:pt modelId="{4761B27F-AAB6-7D45-9BF2-F9477253D510}">
      <dgm:prSet phldrT="[Text]" custT="1"/>
      <dgm:spPr/>
      <dgm:t>
        <a:bodyPr/>
        <a:lstStyle/>
        <a:p>
          <a:pPr algn="l"/>
          <a:r>
            <a:rPr lang="en-US" sz="1400" dirty="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gm:t>
    </dgm:pt>
    <dgm:pt modelId="{D91CE34F-F9C3-F04A-9411-8013B77D02C6}" type="parTrans" cxnId="{43D79702-F79C-684D-BBD1-5914FBAC39E5}">
      <dgm:prSet/>
      <dgm:spPr/>
      <dgm:t>
        <a:bodyPr/>
        <a:lstStyle/>
        <a:p>
          <a:endParaRPr lang="en-US"/>
        </a:p>
      </dgm:t>
    </dgm:pt>
    <dgm:pt modelId="{C61DFBA4-7084-1F41-9AD8-379D67D011B4}" type="sibTrans" cxnId="{43D79702-F79C-684D-BBD1-5914FBAC39E5}">
      <dgm:prSet/>
      <dgm:spPr/>
      <dgm:t>
        <a:bodyPr/>
        <a:lstStyle/>
        <a:p>
          <a:endParaRPr lang="en-US"/>
        </a:p>
      </dgm:t>
    </dgm:pt>
    <dgm:pt modelId="{B632DCC1-B4B4-8541-A764-2D3878B446C5}">
      <dgm:prSet custT="1"/>
      <dgm:spPr/>
      <dgm:t>
        <a:bodyPr/>
        <a:lstStyle/>
        <a:p>
          <a:r>
            <a:rPr lang="en-US" sz="1800" dirty="0">
              <a:latin typeface="Calibri" panose="020F0502020204030204" pitchFamily="34" charset="0"/>
              <a:cs typeface="Calibri" panose="020F0502020204030204" pitchFamily="34" charset="0"/>
            </a:rPr>
            <a:t>Fine-tuning</a:t>
          </a:r>
        </a:p>
      </dgm:t>
    </dgm:pt>
    <dgm:pt modelId="{C1F10BDB-9A8F-9445-A5B7-E01F4B6837F9}" type="parTrans" cxnId="{13744D3E-C82F-BF4A-88E3-7DB109C6E721}">
      <dgm:prSet/>
      <dgm:spPr/>
      <dgm:t>
        <a:bodyPr/>
        <a:lstStyle/>
        <a:p>
          <a:endParaRPr lang="en-US"/>
        </a:p>
      </dgm:t>
    </dgm:pt>
    <dgm:pt modelId="{803DD168-02F8-184F-943C-BBB6C28BCEE5}" type="sibTrans" cxnId="{13744D3E-C82F-BF4A-88E3-7DB109C6E721}">
      <dgm:prSet/>
      <dgm:spPr/>
      <dgm:t>
        <a:bodyPr/>
        <a:lstStyle/>
        <a:p>
          <a:endParaRPr lang="en-US"/>
        </a:p>
      </dgm:t>
    </dgm:pt>
    <dgm:pt modelId="{A28C5443-3A33-CE45-9057-EA56059A0327}">
      <dgm:prSet custT="1"/>
      <dgm:spPr/>
      <dgm:t>
        <a:bodyPr/>
        <a:lstStyle/>
        <a:p>
          <a:r>
            <a:rPr lang="en-US" sz="1800" dirty="0">
              <a:latin typeface="Calibri" panose="020F0502020204030204" pitchFamily="34" charset="0"/>
              <a:cs typeface="Calibri" panose="020F0502020204030204" pitchFamily="34" charset="0"/>
            </a:rPr>
            <a:t>Evaluation and iteration</a:t>
          </a:r>
        </a:p>
      </dgm:t>
    </dgm:pt>
    <dgm:pt modelId="{0944A313-5AEF-C54E-B226-5A3874B70F32}" type="parTrans" cxnId="{E32F2C29-3E69-6E42-8531-26A576B6224D}">
      <dgm:prSet/>
      <dgm:spPr/>
      <dgm:t>
        <a:bodyPr/>
        <a:lstStyle/>
        <a:p>
          <a:endParaRPr lang="en-US"/>
        </a:p>
      </dgm:t>
    </dgm:pt>
    <dgm:pt modelId="{A13B1F1B-2057-7248-AFAB-A32FEDC5E62E}" type="sibTrans" cxnId="{E32F2C29-3E69-6E42-8531-26A576B6224D}">
      <dgm:prSet/>
      <dgm:spPr/>
      <dgm:t>
        <a:bodyPr/>
        <a:lstStyle/>
        <a:p>
          <a:endParaRPr lang="en-US"/>
        </a:p>
      </dgm:t>
    </dgm:pt>
    <dgm:pt modelId="{E347AB5C-46AA-2645-AB75-55B9FE6EE3D4}">
      <dgm:prSet phldrT="[Text]" custT="1"/>
      <dgm:spPr/>
      <dgm:t>
        <a:bodyPr/>
        <a:lstStyle/>
        <a:p>
          <a:r>
            <a:rPr lang="en-US" sz="1800" dirty="0">
              <a:latin typeface="Calibri" panose="020F0502020204030204" pitchFamily="34" charset="0"/>
              <a:cs typeface="Calibri" panose="020F0502020204030204" pitchFamily="34" charset="0"/>
            </a:rPr>
            <a:t>Pre-training</a:t>
          </a:r>
        </a:p>
      </dgm:t>
    </dgm:pt>
    <dgm:pt modelId="{948FA2D4-9C0B-414E-BFED-A8F5659EFFA3}" type="sibTrans" cxnId="{78A39439-93C1-E445-A334-502EE3BA6A4E}">
      <dgm:prSet/>
      <dgm:spPr/>
      <dgm:t>
        <a:bodyPr/>
        <a:lstStyle/>
        <a:p>
          <a:endParaRPr lang="en-US"/>
        </a:p>
      </dgm:t>
    </dgm:pt>
    <dgm:pt modelId="{F1CAE4F2-2D0D-3A42-AC24-49464E4DBD40}" type="parTrans" cxnId="{78A39439-93C1-E445-A334-502EE3BA6A4E}">
      <dgm:prSet/>
      <dgm:spPr/>
      <dgm:t>
        <a:bodyPr/>
        <a:lstStyle/>
        <a:p>
          <a:endParaRPr lang="en-US"/>
        </a:p>
      </dgm:t>
    </dgm:pt>
    <dgm:pt modelId="{C0044FB9-707C-7C46-8AF6-DA939F47CD27}">
      <dgm:prSet custT="1"/>
      <dgm:spPr/>
      <dgm:t>
        <a:bodyPr/>
        <a:lstStyle/>
        <a:p>
          <a:pPr algn="l"/>
          <a:r>
            <a:rPr lang="en-US" sz="1400" dirty="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gm:t>
    </dgm:pt>
    <dgm:pt modelId="{1230C8EB-B39F-BF4B-8A20-2C636A1D104A}" type="parTrans" cxnId="{85646D3F-0941-7A48-956E-3087CA823417}">
      <dgm:prSet/>
      <dgm:spPr/>
      <dgm:t>
        <a:bodyPr/>
        <a:lstStyle/>
        <a:p>
          <a:endParaRPr lang="en-US"/>
        </a:p>
      </dgm:t>
    </dgm:pt>
    <dgm:pt modelId="{1AC93607-4C9A-5F4F-B7A7-2A2B798FC50F}" type="sibTrans" cxnId="{85646D3F-0941-7A48-956E-3087CA823417}">
      <dgm:prSet/>
      <dgm:spPr/>
      <dgm:t>
        <a:bodyPr/>
        <a:lstStyle/>
        <a:p>
          <a:endParaRPr lang="en-US"/>
        </a:p>
      </dgm:t>
    </dgm:pt>
    <dgm:pt modelId="{6F5641B1-9837-8541-A091-567ED6A6C58E}">
      <dgm:prSet custT="1"/>
      <dgm:spPr/>
      <dgm:t>
        <a:bodyPr/>
        <a:lstStyle/>
        <a:p>
          <a:pPr algn="l"/>
          <a:r>
            <a:rPr lang="en-US" sz="1400" dirty="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gm:t>
    </dgm:pt>
    <dgm:pt modelId="{D9B747F6-2D24-7540-BD22-5B0E69302020}" type="parTrans" cxnId="{7D550462-0AD3-8F42-A38A-6690B51E4C71}">
      <dgm:prSet/>
      <dgm:spPr/>
      <dgm:t>
        <a:bodyPr/>
        <a:lstStyle/>
        <a:p>
          <a:endParaRPr lang="en-US"/>
        </a:p>
      </dgm:t>
    </dgm:pt>
    <dgm:pt modelId="{1791B5CD-6F7C-DE44-9AB2-8F424058E92C}" type="sibTrans" cxnId="{7D550462-0AD3-8F42-A38A-6690B51E4C71}">
      <dgm:prSet/>
      <dgm:spPr/>
      <dgm:t>
        <a:bodyPr/>
        <a:lstStyle/>
        <a:p>
          <a:endParaRPr lang="en-US"/>
        </a:p>
      </dgm:t>
    </dgm:pt>
    <dgm:pt modelId="{EF76DDD9-1EB0-6E41-A733-5B95EA5B9E35}" type="pres">
      <dgm:prSet presAssocID="{0ED6EFD2-4598-E24E-B50D-A8A8A8686A94}" presName="Name0" presStyleCnt="0">
        <dgm:presLayoutVars>
          <dgm:chPref val="3"/>
          <dgm:dir/>
          <dgm:animLvl val="lvl"/>
          <dgm:resizeHandles/>
        </dgm:presLayoutVars>
      </dgm:prSet>
      <dgm:spPr/>
    </dgm:pt>
    <dgm:pt modelId="{BAE6D939-AD9A-7B44-81EB-203BAB0BAB6B}" type="pres">
      <dgm:prSet presAssocID="{4B9822D7-1C84-5F48-92D7-A6442F9B9EAB}" presName="horFlow" presStyleCnt="0"/>
      <dgm:spPr/>
    </dgm:pt>
    <dgm:pt modelId="{4CA11159-ECA4-8B48-861B-9DBC32A4B870}" type="pres">
      <dgm:prSet presAssocID="{4B9822D7-1C84-5F48-92D7-A6442F9B9EAB}" presName="bigChev" presStyleLbl="node1" presStyleIdx="0" presStyleCnt="5" custScaleX="138925"/>
      <dgm:spPr/>
    </dgm:pt>
    <dgm:pt modelId="{C75D9247-B5E1-7046-B21A-DD66223320D2}" type="pres">
      <dgm:prSet presAssocID="{868CE75E-2F0E-B044-9DD2-A4033BA12A28}" presName="parTrans" presStyleCnt="0"/>
      <dgm:spPr/>
    </dgm:pt>
    <dgm:pt modelId="{479B590F-F725-3348-BBBD-621D9FE82AF4}" type="pres">
      <dgm:prSet presAssocID="{1B4F0E61-340A-B247-9306-74D84C5D6B80}" presName="node" presStyleLbl="alignAccFollowNode1" presStyleIdx="0" presStyleCnt="5" custScaleX="489297">
        <dgm:presLayoutVars>
          <dgm:bulletEnabled val="1"/>
        </dgm:presLayoutVars>
      </dgm:prSet>
      <dgm:spPr/>
    </dgm:pt>
    <dgm:pt modelId="{89E2E322-3A2C-F446-940B-DA70DACB6150}" type="pres">
      <dgm:prSet presAssocID="{4B9822D7-1C84-5F48-92D7-A6442F9B9EAB}" presName="vSp" presStyleCnt="0"/>
      <dgm:spPr/>
    </dgm:pt>
    <dgm:pt modelId="{B165086F-5415-2645-96AE-0B8C003C9189}" type="pres">
      <dgm:prSet presAssocID="{8336CB4C-9102-3045-B480-104A44743821}" presName="horFlow" presStyleCnt="0"/>
      <dgm:spPr/>
    </dgm:pt>
    <dgm:pt modelId="{D9821A93-FDC2-B84C-89BA-EAFBF6B2D99E}" type="pres">
      <dgm:prSet presAssocID="{8336CB4C-9102-3045-B480-104A44743821}" presName="bigChev" presStyleLbl="node1" presStyleIdx="1" presStyleCnt="5" custScaleX="138925"/>
      <dgm:spPr/>
    </dgm:pt>
    <dgm:pt modelId="{2AFEB3FA-0F9F-C045-8FB1-592192B880E3}" type="pres">
      <dgm:prSet presAssocID="{818D4528-95D2-684B-8E39-C8E420155471}" presName="parTrans" presStyleCnt="0"/>
      <dgm:spPr/>
    </dgm:pt>
    <dgm:pt modelId="{1D6C068A-28C7-AA4A-9711-989D50CEDA05}" type="pres">
      <dgm:prSet presAssocID="{4DCAC79D-5986-8745-9B4D-D2711B431D67}" presName="node" presStyleLbl="alignAccFollowNode1" presStyleIdx="1" presStyleCnt="5" custScaleX="489297">
        <dgm:presLayoutVars>
          <dgm:bulletEnabled val="1"/>
        </dgm:presLayoutVars>
      </dgm:prSet>
      <dgm:spPr/>
    </dgm:pt>
    <dgm:pt modelId="{E2320E05-F2BD-D04C-854E-693B5934FB74}" type="pres">
      <dgm:prSet presAssocID="{8336CB4C-9102-3045-B480-104A44743821}" presName="vSp" presStyleCnt="0"/>
      <dgm:spPr/>
    </dgm:pt>
    <dgm:pt modelId="{EAFBF758-9081-974E-BD36-778AADF6C6B2}" type="pres">
      <dgm:prSet presAssocID="{E347AB5C-46AA-2645-AB75-55B9FE6EE3D4}" presName="horFlow" presStyleCnt="0"/>
      <dgm:spPr/>
    </dgm:pt>
    <dgm:pt modelId="{B7A9873D-D210-D745-9D43-632246F5C1F1}" type="pres">
      <dgm:prSet presAssocID="{E347AB5C-46AA-2645-AB75-55B9FE6EE3D4}" presName="bigChev" presStyleLbl="node1" presStyleIdx="2" presStyleCnt="5" custScaleX="138925"/>
      <dgm:spPr/>
    </dgm:pt>
    <dgm:pt modelId="{35A2A6A3-6868-F542-AF78-4E54E7F4ED02}" type="pres">
      <dgm:prSet presAssocID="{D91CE34F-F9C3-F04A-9411-8013B77D02C6}" presName="parTrans" presStyleCnt="0"/>
      <dgm:spPr/>
    </dgm:pt>
    <dgm:pt modelId="{06751CC6-51A8-E842-B95C-5E57277C3AB6}" type="pres">
      <dgm:prSet presAssocID="{4761B27F-AAB6-7D45-9BF2-F9477253D510}" presName="node" presStyleLbl="alignAccFollowNode1" presStyleIdx="2" presStyleCnt="5" custScaleX="489297">
        <dgm:presLayoutVars>
          <dgm:bulletEnabled val="1"/>
        </dgm:presLayoutVars>
      </dgm:prSet>
      <dgm:spPr/>
    </dgm:pt>
    <dgm:pt modelId="{C1093BD1-0968-6747-83CF-501D8408B2C0}" type="pres">
      <dgm:prSet presAssocID="{E347AB5C-46AA-2645-AB75-55B9FE6EE3D4}" presName="vSp" presStyleCnt="0"/>
      <dgm:spPr/>
    </dgm:pt>
    <dgm:pt modelId="{070CCA8F-63E3-8844-8F76-FBB4B11CC08B}" type="pres">
      <dgm:prSet presAssocID="{B632DCC1-B4B4-8541-A764-2D3878B446C5}" presName="horFlow" presStyleCnt="0"/>
      <dgm:spPr/>
    </dgm:pt>
    <dgm:pt modelId="{EA0DF32A-8644-2F46-8063-9B92FEC9B78C}" type="pres">
      <dgm:prSet presAssocID="{B632DCC1-B4B4-8541-A764-2D3878B446C5}" presName="bigChev" presStyleLbl="node1" presStyleIdx="3" presStyleCnt="5" custScaleX="138925"/>
      <dgm:spPr/>
    </dgm:pt>
    <dgm:pt modelId="{80282F43-C03F-0E46-9F1F-B19C1DE123ED}" type="pres">
      <dgm:prSet presAssocID="{1230C8EB-B39F-BF4B-8A20-2C636A1D104A}" presName="parTrans" presStyleCnt="0"/>
      <dgm:spPr/>
    </dgm:pt>
    <dgm:pt modelId="{D9502B8E-B6CB-D142-809E-FE56C9189E95}" type="pres">
      <dgm:prSet presAssocID="{C0044FB9-707C-7C46-8AF6-DA939F47CD27}" presName="node" presStyleLbl="alignAccFollowNode1" presStyleIdx="3" presStyleCnt="5" custScaleX="489297">
        <dgm:presLayoutVars>
          <dgm:bulletEnabled val="1"/>
        </dgm:presLayoutVars>
      </dgm:prSet>
      <dgm:spPr/>
    </dgm:pt>
    <dgm:pt modelId="{ADDFFEA7-A6FA-2A4E-88D6-A8AE2F4BFC59}" type="pres">
      <dgm:prSet presAssocID="{B632DCC1-B4B4-8541-A764-2D3878B446C5}" presName="vSp" presStyleCnt="0"/>
      <dgm:spPr/>
    </dgm:pt>
    <dgm:pt modelId="{89ED2251-0ED1-CB4C-A1ED-43128634DA6D}" type="pres">
      <dgm:prSet presAssocID="{A28C5443-3A33-CE45-9057-EA56059A0327}" presName="horFlow" presStyleCnt="0"/>
      <dgm:spPr/>
    </dgm:pt>
    <dgm:pt modelId="{97EC2486-BD3D-C947-8C70-B0A878E165C6}" type="pres">
      <dgm:prSet presAssocID="{A28C5443-3A33-CE45-9057-EA56059A0327}" presName="bigChev" presStyleLbl="node1" presStyleIdx="4" presStyleCnt="5" custScaleX="138925"/>
      <dgm:spPr/>
    </dgm:pt>
    <dgm:pt modelId="{71DBB574-6BEE-2E4D-AE93-8526A457BD04}" type="pres">
      <dgm:prSet presAssocID="{D9B747F6-2D24-7540-BD22-5B0E69302020}" presName="parTrans" presStyleCnt="0"/>
      <dgm:spPr/>
    </dgm:pt>
    <dgm:pt modelId="{AB76C991-7818-EF44-9783-C9AE73D13715}" type="pres">
      <dgm:prSet presAssocID="{6F5641B1-9837-8541-A091-567ED6A6C58E}" presName="node" presStyleLbl="alignAccFollowNode1" presStyleIdx="4" presStyleCnt="5" custScaleX="489297">
        <dgm:presLayoutVars>
          <dgm:bulletEnabled val="1"/>
        </dgm:presLayoutVars>
      </dgm:prSet>
      <dgm:spPr/>
    </dgm:pt>
  </dgm:ptLst>
  <dgm:cxnLst>
    <dgm:cxn modelId="{6D797102-D3C6-4D47-9E6C-A9BC4D58EF33}" type="presOf" srcId="{4DCAC79D-5986-8745-9B4D-D2711B431D67}" destId="{1D6C068A-28C7-AA4A-9711-989D50CEDA05}" srcOrd="0" destOrd="0" presId="urn:microsoft.com/office/officeart/2005/8/layout/lProcess3"/>
    <dgm:cxn modelId="{43D79702-F79C-684D-BBD1-5914FBAC39E5}" srcId="{E347AB5C-46AA-2645-AB75-55B9FE6EE3D4}" destId="{4761B27F-AAB6-7D45-9BF2-F9477253D510}" srcOrd="0" destOrd="0" parTransId="{D91CE34F-F9C3-F04A-9411-8013B77D02C6}" sibTransId="{C61DFBA4-7084-1F41-9AD8-379D67D011B4}"/>
    <dgm:cxn modelId="{1F1D4704-C5ED-6F4D-9B9C-9AE7BF95F0BC}" type="presOf" srcId="{0ED6EFD2-4598-E24E-B50D-A8A8A8686A94}" destId="{EF76DDD9-1EB0-6E41-A733-5B95EA5B9E35}" srcOrd="0" destOrd="0" presId="urn:microsoft.com/office/officeart/2005/8/layout/lProcess3"/>
    <dgm:cxn modelId="{7A4F3717-DDA4-0443-A5ED-C9DB5589A3D1}" type="presOf" srcId="{4B9822D7-1C84-5F48-92D7-A6442F9B9EAB}" destId="{4CA11159-ECA4-8B48-861B-9DBC32A4B870}" srcOrd="0" destOrd="0" presId="urn:microsoft.com/office/officeart/2005/8/layout/lProcess3"/>
    <dgm:cxn modelId="{A5C24F26-3266-5D42-A39A-3F8482F60E70}" type="presOf" srcId="{6F5641B1-9837-8541-A091-567ED6A6C58E}" destId="{AB76C991-7818-EF44-9783-C9AE73D13715}" srcOrd="0" destOrd="0" presId="urn:microsoft.com/office/officeart/2005/8/layout/lProcess3"/>
    <dgm:cxn modelId="{6839B528-EF82-5340-8FF9-008B5BAB748C}" srcId="{4B9822D7-1C84-5F48-92D7-A6442F9B9EAB}" destId="{1B4F0E61-340A-B247-9306-74D84C5D6B80}" srcOrd="0" destOrd="0" parTransId="{868CE75E-2F0E-B044-9DD2-A4033BA12A28}" sibTransId="{F06D6252-7A81-F148-ABF4-C25C438910EE}"/>
    <dgm:cxn modelId="{E32F2C29-3E69-6E42-8531-26A576B6224D}" srcId="{0ED6EFD2-4598-E24E-B50D-A8A8A8686A94}" destId="{A28C5443-3A33-CE45-9057-EA56059A0327}" srcOrd="4" destOrd="0" parTransId="{0944A313-5AEF-C54E-B226-5A3874B70F32}" sibTransId="{A13B1F1B-2057-7248-AFAB-A32FEDC5E62E}"/>
    <dgm:cxn modelId="{F479CB29-E5FA-CB44-9E6F-5DEF9D75FE85}" srcId="{0ED6EFD2-4598-E24E-B50D-A8A8A8686A94}" destId="{4B9822D7-1C84-5F48-92D7-A6442F9B9EAB}" srcOrd="0" destOrd="0" parTransId="{AD459F8A-D3D5-984D-990E-DC42AEC868AC}" sibTransId="{9446198D-C403-D24E-853C-787172886EB4}"/>
    <dgm:cxn modelId="{FB53E832-07EE-DA4A-A381-326BF7951FD6}" srcId="{0ED6EFD2-4598-E24E-B50D-A8A8A8686A94}" destId="{8336CB4C-9102-3045-B480-104A44743821}" srcOrd="1" destOrd="0" parTransId="{2E2C565A-B24B-1748-89EB-A8F0B7897229}" sibTransId="{AA0E36C0-8065-7447-A809-0392CE8F2D24}"/>
    <dgm:cxn modelId="{78A39439-93C1-E445-A334-502EE3BA6A4E}" srcId="{0ED6EFD2-4598-E24E-B50D-A8A8A8686A94}" destId="{E347AB5C-46AA-2645-AB75-55B9FE6EE3D4}" srcOrd="2" destOrd="0" parTransId="{F1CAE4F2-2D0D-3A42-AC24-49464E4DBD40}" sibTransId="{948FA2D4-9C0B-414E-BFED-A8F5659EFFA3}"/>
    <dgm:cxn modelId="{13744D3E-C82F-BF4A-88E3-7DB109C6E721}" srcId="{0ED6EFD2-4598-E24E-B50D-A8A8A8686A94}" destId="{B632DCC1-B4B4-8541-A764-2D3878B446C5}" srcOrd="3" destOrd="0" parTransId="{C1F10BDB-9A8F-9445-A5B7-E01F4B6837F9}" sibTransId="{803DD168-02F8-184F-943C-BBB6C28BCEE5}"/>
    <dgm:cxn modelId="{85646D3F-0941-7A48-956E-3087CA823417}" srcId="{B632DCC1-B4B4-8541-A764-2D3878B446C5}" destId="{C0044FB9-707C-7C46-8AF6-DA939F47CD27}" srcOrd="0" destOrd="0" parTransId="{1230C8EB-B39F-BF4B-8A20-2C636A1D104A}" sibTransId="{1AC93607-4C9A-5F4F-B7A7-2A2B798FC50F}"/>
    <dgm:cxn modelId="{A6E62F5E-7D28-EA46-B9BE-D1E253E9206D}" type="presOf" srcId="{A28C5443-3A33-CE45-9057-EA56059A0327}" destId="{97EC2486-BD3D-C947-8C70-B0A878E165C6}" srcOrd="0" destOrd="0" presId="urn:microsoft.com/office/officeart/2005/8/layout/lProcess3"/>
    <dgm:cxn modelId="{7D550462-0AD3-8F42-A38A-6690B51E4C71}" srcId="{A28C5443-3A33-CE45-9057-EA56059A0327}" destId="{6F5641B1-9837-8541-A091-567ED6A6C58E}" srcOrd="0" destOrd="0" parTransId="{D9B747F6-2D24-7540-BD22-5B0E69302020}" sibTransId="{1791B5CD-6F7C-DE44-9AB2-8F424058E92C}"/>
    <dgm:cxn modelId="{827DC970-37B7-374F-A5D0-65C1805A9A16}" type="presOf" srcId="{C0044FB9-707C-7C46-8AF6-DA939F47CD27}" destId="{D9502B8E-B6CB-D142-809E-FE56C9189E95}" srcOrd="0" destOrd="0" presId="urn:microsoft.com/office/officeart/2005/8/layout/lProcess3"/>
    <dgm:cxn modelId="{8C360372-F852-7347-BDB8-B3384854410F}" srcId="{8336CB4C-9102-3045-B480-104A44743821}" destId="{4DCAC79D-5986-8745-9B4D-D2711B431D67}" srcOrd="0" destOrd="0" parTransId="{818D4528-95D2-684B-8E39-C8E420155471}" sibTransId="{CB0399AD-CCA9-0B46-AAE6-0CF9D9EDB1CB}"/>
    <dgm:cxn modelId="{4DAF5F8C-2E6D-CE40-A58E-ADDFCA5D719E}" type="presOf" srcId="{8336CB4C-9102-3045-B480-104A44743821}" destId="{D9821A93-FDC2-B84C-89BA-EAFBF6B2D99E}" srcOrd="0" destOrd="0" presId="urn:microsoft.com/office/officeart/2005/8/layout/lProcess3"/>
    <dgm:cxn modelId="{3CC9498D-D1DF-F540-9405-7CE8C4EEAA05}" type="presOf" srcId="{B632DCC1-B4B4-8541-A764-2D3878B446C5}" destId="{EA0DF32A-8644-2F46-8063-9B92FEC9B78C}" srcOrd="0" destOrd="0" presId="urn:microsoft.com/office/officeart/2005/8/layout/lProcess3"/>
    <dgm:cxn modelId="{18508AAF-D929-9A48-BDA4-F30F86B783E9}" type="presOf" srcId="{4761B27F-AAB6-7D45-9BF2-F9477253D510}" destId="{06751CC6-51A8-E842-B95C-5E57277C3AB6}" srcOrd="0" destOrd="0" presId="urn:microsoft.com/office/officeart/2005/8/layout/lProcess3"/>
    <dgm:cxn modelId="{F75AA7C2-EB1F-8B4D-A9A6-4D11D0F98FCB}" type="presOf" srcId="{1B4F0E61-340A-B247-9306-74D84C5D6B80}" destId="{479B590F-F725-3348-BBBD-621D9FE82AF4}" srcOrd="0" destOrd="0" presId="urn:microsoft.com/office/officeart/2005/8/layout/lProcess3"/>
    <dgm:cxn modelId="{8CAD6BF8-6F59-454E-B213-CA20B803BB0F}" type="presOf" srcId="{E347AB5C-46AA-2645-AB75-55B9FE6EE3D4}" destId="{B7A9873D-D210-D745-9D43-632246F5C1F1}" srcOrd="0" destOrd="0" presId="urn:microsoft.com/office/officeart/2005/8/layout/lProcess3"/>
    <dgm:cxn modelId="{70A68D8A-5AB8-B74A-AFC4-DF7590ABBFB1}" type="presParOf" srcId="{EF76DDD9-1EB0-6E41-A733-5B95EA5B9E35}" destId="{BAE6D939-AD9A-7B44-81EB-203BAB0BAB6B}" srcOrd="0" destOrd="0" presId="urn:microsoft.com/office/officeart/2005/8/layout/lProcess3"/>
    <dgm:cxn modelId="{7AFE326C-B262-9141-99B2-92397585E171}" type="presParOf" srcId="{BAE6D939-AD9A-7B44-81EB-203BAB0BAB6B}" destId="{4CA11159-ECA4-8B48-861B-9DBC32A4B870}" srcOrd="0" destOrd="0" presId="urn:microsoft.com/office/officeart/2005/8/layout/lProcess3"/>
    <dgm:cxn modelId="{5B4F6BC0-8368-C749-BD70-3AB354BCB11F}" type="presParOf" srcId="{BAE6D939-AD9A-7B44-81EB-203BAB0BAB6B}" destId="{C75D9247-B5E1-7046-B21A-DD66223320D2}" srcOrd="1" destOrd="0" presId="urn:microsoft.com/office/officeart/2005/8/layout/lProcess3"/>
    <dgm:cxn modelId="{35CEC56B-7001-3840-91D5-F4CA1A94E29C}" type="presParOf" srcId="{BAE6D939-AD9A-7B44-81EB-203BAB0BAB6B}" destId="{479B590F-F725-3348-BBBD-621D9FE82AF4}" srcOrd="2" destOrd="0" presId="urn:microsoft.com/office/officeart/2005/8/layout/lProcess3"/>
    <dgm:cxn modelId="{73A9DBD3-F7F8-0042-AD33-408F7DC6549E}" type="presParOf" srcId="{EF76DDD9-1EB0-6E41-A733-5B95EA5B9E35}" destId="{89E2E322-3A2C-F446-940B-DA70DACB6150}" srcOrd="1" destOrd="0" presId="urn:microsoft.com/office/officeart/2005/8/layout/lProcess3"/>
    <dgm:cxn modelId="{CF5B7CD7-9D0A-8B4B-BBF6-2A8E95A1D5EB}" type="presParOf" srcId="{EF76DDD9-1EB0-6E41-A733-5B95EA5B9E35}" destId="{B165086F-5415-2645-96AE-0B8C003C9189}" srcOrd="2" destOrd="0" presId="urn:microsoft.com/office/officeart/2005/8/layout/lProcess3"/>
    <dgm:cxn modelId="{4F5E784A-395B-D744-94BC-F771FC060FD3}" type="presParOf" srcId="{B165086F-5415-2645-96AE-0B8C003C9189}" destId="{D9821A93-FDC2-B84C-89BA-EAFBF6B2D99E}" srcOrd="0" destOrd="0" presId="urn:microsoft.com/office/officeart/2005/8/layout/lProcess3"/>
    <dgm:cxn modelId="{5188B160-1D63-2E44-9215-B72F3FB6E0E0}" type="presParOf" srcId="{B165086F-5415-2645-96AE-0B8C003C9189}" destId="{2AFEB3FA-0F9F-C045-8FB1-592192B880E3}" srcOrd="1" destOrd="0" presId="urn:microsoft.com/office/officeart/2005/8/layout/lProcess3"/>
    <dgm:cxn modelId="{90EB0634-D1DD-FA4E-9089-39A4DC4D191C}" type="presParOf" srcId="{B165086F-5415-2645-96AE-0B8C003C9189}" destId="{1D6C068A-28C7-AA4A-9711-989D50CEDA05}" srcOrd="2" destOrd="0" presId="urn:microsoft.com/office/officeart/2005/8/layout/lProcess3"/>
    <dgm:cxn modelId="{4FC046FF-3F76-294C-AD21-C8B60B513A5D}" type="presParOf" srcId="{EF76DDD9-1EB0-6E41-A733-5B95EA5B9E35}" destId="{E2320E05-F2BD-D04C-854E-693B5934FB74}" srcOrd="3" destOrd="0" presId="urn:microsoft.com/office/officeart/2005/8/layout/lProcess3"/>
    <dgm:cxn modelId="{7EA47B4C-D839-8C44-AC45-A79DC3D4D6C1}" type="presParOf" srcId="{EF76DDD9-1EB0-6E41-A733-5B95EA5B9E35}" destId="{EAFBF758-9081-974E-BD36-778AADF6C6B2}" srcOrd="4" destOrd="0" presId="urn:microsoft.com/office/officeart/2005/8/layout/lProcess3"/>
    <dgm:cxn modelId="{A30D4EA0-BB97-844F-B425-E27EF8F9A411}" type="presParOf" srcId="{EAFBF758-9081-974E-BD36-778AADF6C6B2}" destId="{B7A9873D-D210-D745-9D43-632246F5C1F1}" srcOrd="0" destOrd="0" presId="urn:microsoft.com/office/officeart/2005/8/layout/lProcess3"/>
    <dgm:cxn modelId="{484B3BE9-0D90-8047-8B7F-5ADEC6A299DC}" type="presParOf" srcId="{EAFBF758-9081-974E-BD36-778AADF6C6B2}" destId="{35A2A6A3-6868-F542-AF78-4E54E7F4ED02}" srcOrd="1" destOrd="0" presId="urn:microsoft.com/office/officeart/2005/8/layout/lProcess3"/>
    <dgm:cxn modelId="{6E24B9C5-24D1-9E4F-A280-6A8AA25A2791}" type="presParOf" srcId="{EAFBF758-9081-974E-BD36-778AADF6C6B2}" destId="{06751CC6-51A8-E842-B95C-5E57277C3AB6}" srcOrd="2" destOrd="0" presId="urn:microsoft.com/office/officeart/2005/8/layout/lProcess3"/>
    <dgm:cxn modelId="{CA76B651-0FF1-2342-90B8-AE1ABD552BA1}" type="presParOf" srcId="{EF76DDD9-1EB0-6E41-A733-5B95EA5B9E35}" destId="{C1093BD1-0968-6747-83CF-501D8408B2C0}" srcOrd="5" destOrd="0" presId="urn:microsoft.com/office/officeart/2005/8/layout/lProcess3"/>
    <dgm:cxn modelId="{6C7AD1D0-57F0-1244-8642-9709363BBBF1}" type="presParOf" srcId="{EF76DDD9-1EB0-6E41-A733-5B95EA5B9E35}" destId="{070CCA8F-63E3-8844-8F76-FBB4B11CC08B}" srcOrd="6" destOrd="0" presId="urn:microsoft.com/office/officeart/2005/8/layout/lProcess3"/>
    <dgm:cxn modelId="{5223189F-D2FF-9A45-AD55-44161E8A5651}" type="presParOf" srcId="{070CCA8F-63E3-8844-8F76-FBB4B11CC08B}" destId="{EA0DF32A-8644-2F46-8063-9B92FEC9B78C}" srcOrd="0" destOrd="0" presId="urn:microsoft.com/office/officeart/2005/8/layout/lProcess3"/>
    <dgm:cxn modelId="{D5AAAD9D-B493-F640-B01A-FBE423A210F8}" type="presParOf" srcId="{070CCA8F-63E3-8844-8F76-FBB4B11CC08B}" destId="{80282F43-C03F-0E46-9F1F-B19C1DE123ED}" srcOrd="1" destOrd="0" presId="urn:microsoft.com/office/officeart/2005/8/layout/lProcess3"/>
    <dgm:cxn modelId="{C0AAC3D1-8749-774D-80ED-BEBC5AC34314}" type="presParOf" srcId="{070CCA8F-63E3-8844-8F76-FBB4B11CC08B}" destId="{D9502B8E-B6CB-D142-809E-FE56C9189E95}" srcOrd="2" destOrd="0" presId="urn:microsoft.com/office/officeart/2005/8/layout/lProcess3"/>
    <dgm:cxn modelId="{814108D0-97D7-9842-A21A-BB29EA65CAE6}" type="presParOf" srcId="{EF76DDD9-1EB0-6E41-A733-5B95EA5B9E35}" destId="{ADDFFEA7-A6FA-2A4E-88D6-A8AE2F4BFC59}" srcOrd="7" destOrd="0" presId="urn:microsoft.com/office/officeart/2005/8/layout/lProcess3"/>
    <dgm:cxn modelId="{96A243EE-7888-7A49-A042-1B887FB50911}" type="presParOf" srcId="{EF76DDD9-1EB0-6E41-A733-5B95EA5B9E35}" destId="{89ED2251-0ED1-CB4C-A1ED-43128634DA6D}" srcOrd="8" destOrd="0" presId="urn:microsoft.com/office/officeart/2005/8/layout/lProcess3"/>
    <dgm:cxn modelId="{5553EA0C-A096-3E48-95AE-F9B790EA6119}" type="presParOf" srcId="{89ED2251-0ED1-CB4C-A1ED-43128634DA6D}" destId="{97EC2486-BD3D-C947-8C70-B0A878E165C6}" srcOrd="0" destOrd="0" presId="urn:microsoft.com/office/officeart/2005/8/layout/lProcess3"/>
    <dgm:cxn modelId="{ED73FD57-317C-B44F-9D78-61A7A9D52BF0}" type="presParOf" srcId="{89ED2251-0ED1-CB4C-A1ED-43128634DA6D}" destId="{71DBB574-6BEE-2E4D-AE93-8526A457BD04}" srcOrd="1" destOrd="0" presId="urn:microsoft.com/office/officeart/2005/8/layout/lProcess3"/>
    <dgm:cxn modelId="{B960DC89-7414-C749-9A10-0F3591F0F0E1}" type="presParOf" srcId="{89ED2251-0ED1-CB4C-A1ED-43128634DA6D}" destId="{AB76C991-7818-EF44-9783-C9AE73D1371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dgm:spPr/>
      <dgm:t>
        <a:bodyPr/>
        <a:lstStyle/>
        <a:p>
          <a:r>
            <a:rPr lang="en-US" i="1" dirty="0">
              <a:latin typeface="Calibri" panose="020F0502020204030204" pitchFamily="34" charset="0"/>
              <a:cs typeface="Calibri" panose="020F0502020204030204" pitchFamily="34" charset="0"/>
            </a:rPr>
            <a:t>Researchers</a:t>
          </a:r>
          <a:r>
            <a:rPr lang="en-US" dirty="0">
              <a:latin typeface="Calibri" panose="020F0502020204030204" pitchFamily="34" charset="0"/>
              <a:cs typeface="Calibri" panose="020F0502020204030204" pitchFamily="34" charset="0"/>
            </a:rPr>
            <a:t>:</a:t>
          </a: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a:lstStyle/>
        <a:p>
          <a:r>
            <a:rPr lang="en-US" sz="2200" dirty="0">
              <a:solidFill>
                <a:schemeClr val="tx1"/>
              </a:solidFill>
              <a:latin typeface="Calibri" panose="020F0502020204030204" pitchFamily="34" charset="0"/>
              <a:cs typeface="Calibri" panose="020F0502020204030204" pitchFamily="34" charset="0"/>
            </a:rPr>
            <a:t>Responsibility for scientific output;</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DBD39FF1-5AF4-4628-82E7-4EA80D835598}">
      <dgm:prSet custT="1"/>
      <dgm:spPr/>
      <dgm:t>
        <a:bodyPr/>
        <a:lstStyle/>
        <a:p>
          <a:r>
            <a:rPr lang="en-US" sz="2200" dirty="0">
              <a:solidFill>
                <a:schemeClr val="tx1"/>
              </a:solidFill>
              <a:latin typeface="Calibri" panose="020F0502020204030204" pitchFamily="34" charset="0"/>
              <a:cs typeface="Calibri" panose="020F0502020204030204" pitchFamily="34" charset="0"/>
            </a:rPr>
            <a:t>Transparent GAI use;</a:t>
          </a:r>
        </a:p>
      </dgm:t>
    </dgm:pt>
    <dgm:pt modelId="{6DB7D6EF-7998-4202-8D31-64D0959D1F48}" type="parTrans" cxnId="{C9A6DDF6-18D6-4714-9AD9-5F4B63E2C5F8}">
      <dgm:prSet/>
      <dgm:spPr/>
      <dgm:t>
        <a:bodyPr/>
        <a:lstStyle/>
        <a:p>
          <a:endParaRPr lang="en-US"/>
        </a:p>
      </dgm:t>
    </dgm:pt>
    <dgm:pt modelId="{2F80DDF8-E1E9-48FB-BE4C-87BFA7F1875D}" type="sibTrans" cxnId="{C9A6DDF6-18D6-4714-9AD9-5F4B63E2C5F8}">
      <dgm:prSet/>
      <dgm:spPr/>
      <dgm:t>
        <a:bodyPr/>
        <a:lstStyle/>
        <a:p>
          <a:endParaRPr lang="en-US"/>
        </a:p>
      </dgm:t>
    </dgm:pt>
    <dgm:pt modelId="{A3590324-7441-4476-8D05-898DFFF5C8B6}">
      <dgm:prSet custT="1"/>
      <dgm:spPr/>
      <dgm:t>
        <a:bodyPr/>
        <a:lstStyle/>
        <a:p>
          <a:r>
            <a:rPr lang="en-US" sz="2200" dirty="0">
              <a:solidFill>
                <a:schemeClr val="tx1"/>
              </a:solidFill>
              <a:latin typeface="Calibri" panose="020F0502020204030204" pitchFamily="34" charset="0"/>
              <a:cs typeface="Calibri" panose="020F0502020204030204" pitchFamily="34" charset="0"/>
            </a:rPr>
            <a:t>Privacy, confidentiality, and intellectual property rights;</a:t>
          </a:r>
        </a:p>
      </dgm:t>
    </dgm:pt>
    <dgm:pt modelId="{45225F07-EE94-42B3-911B-0C38FF15A789}" type="parTrans" cxnId="{98334C43-2A02-4C7C-921B-6B0BA1C454C6}">
      <dgm:prSet/>
      <dgm:spPr/>
      <dgm:t>
        <a:bodyPr/>
        <a:lstStyle/>
        <a:p>
          <a:endParaRPr lang="en-US"/>
        </a:p>
      </dgm:t>
    </dgm:pt>
    <dgm:pt modelId="{D8039693-E056-41D6-98B5-03FAD5185B73}" type="sibTrans" cxnId="{98334C43-2A02-4C7C-921B-6B0BA1C454C6}">
      <dgm:prSet/>
      <dgm:spPr/>
      <dgm:t>
        <a:bodyPr/>
        <a:lstStyle/>
        <a:p>
          <a:endParaRPr lang="en-US"/>
        </a:p>
      </dgm:t>
    </dgm:pt>
    <dgm:pt modelId="{467161AA-6361-41E9-A7B7-E322B02AD7ED}">
      <dgm:prSet custT="1"/>
      <dgm:spPr/>
      <dgm:t>
        <a:bodyPr/>
        <a:lstStyle/>
        <a:p>
          <a:r>
            <a:rPr lang="en-US" sz="2200" dirty="0">
              <a:solidFill>
                <a:schemeClr val="tx1"/>
              </a:solidFill>
              <a:latin typeface="Calibri" panose="020F0502020204030204" pitchFamily="34" charset="0"/>
              <a:cs typeface="Calibri" panose="020F0502020204030204" pitchFamily="34" charset="0"/>
            </a:rPr>
            <a:t>Legal and ethical standards;</a:t>
          </a:r>
        </a:p>
      </dgm:t>
    </dgm:pt>
    <dgm:pt modelId="{CA1ECF30-A5FF-4571-A4F7-CBF90781F5B5}" type="parTrans" cxnId="{C1861F7F-FF00-4B07-A05C-E883DE21D8BE}">
      <dgm:prSet/>
      <dgm:spPr/>
      <dgm:t>
        <a:bodyPr/>
        <a:lstStyle/>
        <a:p>
          <a:endParaRPr lang="en-US"/>
        </a:p>
      </dgm:t>
    </dgm:pt>
    <dgm:pt modelId="{1874BD84-8DB0-4E23-AED7-E13C2B2894A8}" type="sibTrans" cxnId="{C1861F7F-FF00-4B07-A05C-E883DE21D8BE}">
      <dgm:prSet/>
      <dgm:spPr/>
      <dgm:t>
        <a:bodyPr/>
        <a:lstStyle/>
        <a:p>
          <a:endParaRPr lang="en-US"/>
        </a:p>
      </dgm:t>
    </dgm:pt>
    <dgm:pt modelId="{ADCD7B0C-55CE-4B17-9EF4-F471E8833411}">
      <dgm:prSet custT="1"/>
      <dgm:spPr/>
      <dgm:t>
        <a:bodyPr/>
        <a:lstStyle/>
        <a:p>
          <a:r>
            <a:rPr lang="en-US" sz="2200" dirty="0">
              <a:solidFill>
                <a:schemeClr val="tx1"/>
              </a:solidFill>
              <a:latin typeface="Calibri" panose="020F0502020204030204" pitchFamily="34" charset="0"/>
              <a:cs typeface="Calibri" panose="020F0502020204030204" pitchFamily="34" charset="0"/>
            </a:rPr>
            <a:t>Refrain from using GAI substantially in sensitive activities.</a:t>
          </a:r>
        </a:p>
      </dgm:t>
    </dgm:pt>
    <dgm:pt modelId="{E9A989F7-8033-4E1C-9EE3-3B559588D62B}" type="parTrans" cxnId="{D91F08D0-DA27-4873-A9A1-A4A3AF0B70F9}">
      <dgm:prSet/>
      <dgm:spPr/>
      <dgm:t>
        <a:bodyPr/>
        <a:lstStyle/>
        <a:p>
          <a:endParaRPr lang="en-US"/>
        </a:p>
      </dgm:t>
    </dgm:pt>
    <dgm:pt modelId="{34B9F779-363E-4E1B-90B6-1A117E15A5BE}" type="sibTrans" cxnId="{D91F08D0-DA27-4873-A9A1-A4A3AF0B70F9}">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LinFactNeighborY="-73">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Y="106378" custLinFactNeighborY="-3640">
        <dgm:presLayoutVars>
          <dgm:bulletEnabled val="1"/>
        </dgm:presLayoutVars>
      </dgm:prSet>
      <dgm:spPr/>
    </dgm:pt>
  </dgm:ptLst>
  <dgm:cxnLst>
    <dgm:cxn modelId="{2BD7990E-997F-418B-873B-B706906FB717}" type="presOf" srcId="{695D76F8-693B-4265-A920-0E446DC55E4F}" destId="{0D59EF6B-1EB7-419B-8DBE-BF4E7CEDF5E9}" srcOrd="0" destOrd="0" presId="urn:microsoft.com/office/officeart/2005/8/layout/list1"/>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D14A8B1D-BDE9-40C2-895B-D1FA9C3F28B0}" type="presOf" srcId="{A3590324-7441-4476-8D05-898DFFF5C8B6}" destId="{0D59EF6B-1EB7-419B-8DBE-BF4E7CEDF5E9}" srcOrd="0" destOrd="2" presId="urn:microsoft.com/office/officeart/2005/8/layout/list1"/>
    <dgm:cxn modelId="{0C0D6822-48A1-4718-9F3C-AE43C658A808}" type="presOf" srcId="{B4CD012B-6ADB-4581-A159-0E0CC3F5C310}" destId="{3B825C74-FC7F-4227-B1C2-1367865E8FD2}" srcOrd="0" destOrd="0" presId="urn:microsoft.com/office/officeart/2005/8/layout/list1"/>
    <dgm:cxn modelId="{98334C43-2A02-4C7C-921B-6B0BA1C454C6}" srcId="{B4CD012B-6ADB-4581-A159-0E0CC3F5C310}" destId="{A3590324-7441-4476-8D05-898DFFF5C8B6}" srcOrd="2" destOrd="0" parTransId="{45225F07-EE94-42B3-911B-0C38FF15A789}" sibTransId="{D8039693-E056-41D6-98B5-03FAD5185B73}"/>
    <dgm:cxn modelId="{C879DD7B-0B2B-413E-B6CF-B3C8C8F293DF}" type="presOf" srcId="{B4CD012B-6ADB-4581-A159-0E0CC3F5C310}" destId="{BB75020F-81B9-42C3-A4AB-1B9EE193638B}" srcOrd="1" destOrd="0" presId="urn:microsoft.com/office/officeart/2005/8/layout/list1"/>
    <dgm:cxn modelId="{C1861F7F-FF00-4B07-A05C-E883DE21D8BE}" srcId="{B4CD012B-6ADB-4581-A159-0E0CC3F5C310}" destId="{467161AA-6361-41E9-A7B7-E322B02AD7ED}" srcOrd="3" destOrd="0" parTransId="{CA1ECF30-A5FF-4571-A4F7-CBF90781F5B5}" sibTransId="{1874BD84-8DB0-4E23-AED7-E13C2B2894A8}"/>
    <dgm:cxn modelId="{3F2CD98A-ADFB-459D-BE4B-EC65B0FA5624}" srcId="{ECED0CF8-FC62-40BC-AF40-8DF6A7740453}" destId="{B4CD012B-6ADB-4581-A159-0E0CC3F5C310}" srcOrd="0" destOrd="0" parTransId="{CB9D2E66-8AD8-414A-9D86-109FA75A8446}" sibTransId="{28397561-BB3E-4A76-B5E1-44867BB00FA0}"/>
    <dgm:cxn modelId="{C0C590A6-7795-4558-9AA7-D0563D31BDB5}" type="presOf" srcId="{467161AA-6361-41E9-A7B7-E322B02AD7ED}" destId="{0D59EF6B-1EB7-419B-8DBE-BF4E7CEDF5E9}" srcOrd="0" destOrd="3" presId="urn:microsoft.com/office/officeart/2005/8/layout/list1"/>
    <dgm:cxn modelId="{1E6782B0-4398-4660-8B81-B0F77253536B}" type="presOf" srcId="{DBD39FF1-5AF4-4628-82E7-4EA80D835598}" destId="{0D59EF6B-1EB7-419B-8DBE-BF4E7CEDF5E9}" srcOrd="0" destOrd="1" presId="urn:microsoft.com/office/officeart/2005/8/layout/list1"/>
    <dgm:cxn modelId="{D91F08D0-DA27-4873-A9A1-A4A3AF0B70F9}" srcId="{B4CD012B-6ADB-4581-A159-0E0CC3F5C310}" destId="{ADCD7B0C-55CE-4B17-9EF4-F471E8833411}" srcOrd="4" destOrd="0" parTransId="{E9A989F7-8033-4E1C-9EE3-3B559588D62B}" sibTransId="{34B9F779-363E-4E1B-90B6-1A117E15A5BE}"/>
    <dgm:cxn modelId="{C9A6DDF6-18D6-4714-9AD9-5F4B63E2C5F8}" srcId="{B4CD012B-6ADB-4581-A159-0E0CC3F5C310}" destId="{DBD39FF1-5AF4-4628-82E7-4EA80D835598}" srcOrd="1" destOrd="0" parTransId="{6DB7D6EF-7998-4202-8D31-64D0959D1F48}" sibTransId="{2F80DDF8-E1E9-48FB-BE4C-87BFA7F1875D}"/>
    <dgm:cxn modelId="{0EDFAAFC-CD7C-4F8C-990E-5107BD134223}" type="presOf" srcId="{ADCD7B0C-55CE-4B17-9EF4-F471E8833411}" destId="{0D59EF6B-1EB7-419B-8DBE-BF4E7CEDF5E9}" srcOrd="0" destOrd="4"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b="0" i="1" dirty="0">
              <a:solidFill>
                <a:schemeClr val="bg1"/>
              </a:solidFill>
              <a:effectLst/>
              <a:latin typeface="Calibri" panose="020F0502020204030204" pitchFamily="34" charset="0"/>
              <a:cs typeface="Calibri" panose="020F0502020204030204" pitchFamily="34" charset="0"/>
            </a:rPr>
            <a:t>Research Organizations</a:t>
          </a:r>
          <a:r>
            <a:rPr lang="en-US" sz="2300" b="0" i="0" dirty="0">
              <a:solidFill>
                <a:schemeClr val="bg1"/>
              </a:solidFill>
              <a:effectLst/>
              <a:latin typeface="Calibri" panose="020F0502020204030204" pitchFamily="34" charset="0"/>
              <a:cs typeface="Calibri" panose="020F0502020204030204" pitchFamily="34" charset="0"/>
            </a:rPr>
            <a:t>:</a:t>
          </a:r>
          <a:endParaRPr lang="en-US" sz="2300" dirty="0">
            <a:solidFill>
              <a:schemeClr val="bg1"/>
            </a:solidFill>
            <a:latin typeface="Calibri" panose="020F0502020204030204" pitchFamily="34" charset="0"/>
            <a:cs typeface="Calibri" panose="020F0502020204030204" pitchFamily="34" charset="0"/>
          </a:endParaRP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BDD0B54B-C86E-4F64-A6CB-C60185B92B71}">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dgm:t>
    </dgm:pt>
    <dgm:pt modelId="{6CC8EF0F-9863-4608-9F7A-EBADCDCB8CBF}" type="parTrans" cxnId="{DCDF5766-3C7E-4678-ADE8-1C292F4463D2}">
      <dgm:prSet/>
      <dgm:spPr/>
      <dgm:t>
        <a:bodyPr/>
        <a:lstStyle/>
        <a:p>
          <a:endParaRPr lang="nl-NL"/>
        </a:p>
      </dgm:t>
    </dgm:pt>
    <dgm:pt modelId="{4CD0851E-F55D-401E-9CC3-4FE8D0B1C9DC}" type="sibTrans" cxnId="{DCDF5766-3C7E-4678-ADE8-1C292F4463D2}">
      <dgm:prSet/>
      <dgm:spPr/>
      <dgm:t>
        <a:bodyPr/>
        <a:lstStyle/>
        <a:p>
          <a:endParaRPr lang="nl-NL"/>
        </a:p>
      </dgm:t>
    </dgm:pt>
    <dgm:pt modelId="{D09A9154-424C-4078-98CF-0084D3B315BA}">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dgm:t>
    </dgm:pt>
    <dgm:pt modelId="{A96992C9-760F-4D83-93FA-654A1F8A2EAF}" type="parTrans" cxnId="{9EAF9733-8417-4629-A988-DC5CA996C404}">
      <dgm:prSet/>
      <dgm:spPr/>
      <dgm:t>
        <a:bodyPr/>
        <a:lstStyle/>
        <a:p>
          <a:endParaRPr lang="nl-NL"/>
        </a:p>
      </dgm:t>
    </dgm:pt>
    <dgm:pt modelId="{44D2C4FD-CA31-4AA3-B7C1-85DC0D2CFB64}" type="sibTrans" cxnId="{9EAF9733-8417-4629-A988-DC5CA996C404}">
      <dgm:prSet/>
      <dgm:spPr/>
      <dgm:t>
        <a:bodyPr/>
        <a:lstStyle/>
        <a:p>
          <a:endParaRPr lang="nl-NL"/>
        </a:p>
      </dgm:t>
    </dgm:pt>
    <dgm:pt modelId="{3EB7445E-E4FA-4DEF-8AD0-EC3E145190E7}">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gm:t>
    </dgm:pt>
    <dgm:pt modelId="{2E767CAE-8099-41A6-AC2A-B05D6C491D94}" type="parTrans" cxnId="{C9966A75-F961-45C1-9D6B-2EFD77C7F01F}">
      <dgm:prSet/>
      <dgm:spPr/>
      <dgm:t>
        <a:bodyPr/>
        <a:lstStyle/>
        <a:p>
          <a:endParaRPr lang="nl-NL"/>
        </a:p>
      </dgm:t>
    </dgm:pt>
    <dgm:pt modelId="{5DDFFC99-8169-43FF-843A-CEFB8D27A558}" type="sibTrans" cxnId="{C9966A75-F961-45C1-9D6B-2EFD77C7F01F}">
      <dgm:prSet/>
      <dgm:spPr/>
      <dgm:t>
        <a:bodyPr/>
        <a:lstStyle/>
        <a:p>
          <a:endParaRPr lang="nl-NL"/>
        </a:p>
      </dgm:t>
    </dgm:pt>
    <dgm:pt modelId="{D238B205-2269-49DF-97A2-3B05BFD4D590}">
      <dgm:prSet custT="1"/>
      <dgm:spPr/>
      <dgm:t>
        <a:bodyPr/>
        <a:lstStyle/>
        <a:p>
          <a:pPr marL="228600" lvl="1" indent="-228600" algn="l" defTabSz="1022350">
            <a:lnSpc>
              <a:spcPct val="90000"/>
            </a:lnSpc>
            <a:spcBef>
              <a:spcPct val="0"/>
            </a:spcBef>
            <a:spcAft>
              <a:spcPct val="15000"/>
            </a:spcAft>
            <a:buChar char="•"/>
          </a:pPr>
          <a:endParaRPr lang="en-US" sz="2200" kern="1200" dirty="0">
            <a:solidFill>
              <a:prstClr val="black">
                <a:hueOff val="0"/>
                <a:satOff val="0"/>
                <a:lumOff val="0"/>
                <a:alphaOff val="0"/>
              </a:prstClr>
            </a:solidFill>
            <a:latin typeface="Calibri" panose="020F0502020204030204"/>
            <a:ea typeface="+mn-ea"/>
            <a:cs typeface="+mn-cs"/>
          </a:endParaRPr>
        </a:p>
      </dgm:t>
    </dgm:pt>
    <dgm:pt modelId="{79AC6A96-B7C0-4F86-9B73-E1F8941C9D4A}" type="parTrans" cxnId="{D53E12DB-44EF-4188-8C78-3D4B2FD01B9E}">
      <dgm:prSet/>
      <dgm:spPr/>
      <dgm:t>
        <a:bodyPr/>
        <a:lstStyle/>
        <a:p>
          <a:endParaRPr lang="nl-NL"/>
        </a:p>
      </dgm:t>
    </dgm:pt>
    <dgm:pt modelId="{872F9438-F803-4365-AA72-AAB9EEFDFD9D}" type="sibTrans" cxnId="{D53E12DB-44EF-4188-8C78-3D4B2FD01B9E}">
      <dgm:prSet/>
      <dgm:spPr/>
      <dgm:t>
        <a:bodyPr/>
        <a:lstStyle/>
        <a:p>
          <a:endParaRPr lang="nl-NL"/>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610240" custLinFactY="100000" custLinFactNeighborY="177600">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Y="152715">
        <dgm:presLayoutVars>
          <dgm:bulletEnabled val="1"/>
        </dgm:presLayoutVars>
      </dgm:prSet>
      <dgm:spPr/>
    </dgm:pt>
  </dgm:ptLst>
  <dgm:cxnLst>
    <dgm:cxn modelId="{2BD7990E-997F-418B-873B-B706906FB717}" type="presOf" srcId="{695D76F8-693B-4265-A920-0E446DC55E4F}" destId="{0D59EF6B-1EB7-419B-8DBE-BF4E7CEDF5E9}" srcOrd="0" destOrd="1" presId="urn:microsoft.com/office/officeart/2005/8/layout/list1"/>
    <dgm:cxn modelId="{8ABE1013-859F-4859-B4B6-07855DAC8DAB}" type="presOf" srcId="{D238B205-2269-49DF-97A2-3B05BFD4D590}" destId="{0D59EF6B-1EB7-419B-8DBE-BF4E7CEDF5E9}" srcOrd="0" destOrd="0" presId="urn:microsoft.com/office/officeart/2005/8/layout/list1"/>
    <dgm:cxn modelId="{00A21116-FFC9-4BD4-BE2B-3906E1FB692A}" srcId="{B4CD012B-6ADB-4581-A159-0E0CC3F5C310}" destId="{695D76F8-693B-4265-A920-0E446DC55E4F}" srcOrd="1"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0C0D6822-48A1-4718-9F3C-AE43C658A808}" type="presOf" srcId="{B4CD012B-6ADB-4581-A159-0E0CC3F5C310}" destId="{3B825C74-FC7F-4227-B1C2-1367865E8FD2}" srcOrd="0" destOrd="0" presId="urn:microsoft.com/office/officeart/2005/8/layout/list1"/>
    <dgm:cxn modelId="{9EAF9733-8417-4629-A988-DC5CA996C404}" srcId="{B4CD012B-6ADB-4581-A159-0E0CC3F5C310}" destId="{D09A9154-424C-4078-98CF-0084D3B315BA}" srcOrd="3" destOrd="0" parTransId="{A96992C9-760F-4D83-93FA-654A1F8A2EAF}" sibTransId="{44D2C4FD-CA31-4AA3-B7C1-85DC0D2CFB64}"/>
    <dgm:cxn modelId="{3F15154C-F545-401E-B7EE-C97DF39A5A9C}" type="presOf" srcId="{D09A9154-424C-4078-98CF-0084D3B315BA}" destId="{0D59EF6B-1EB7-419B-8DBE-BF4E7CEDF5E9}" srcOrd="0" destOrd="3" presId="urn:microsoft.com/office/officeart/2005/8/layout/list1"/>
    <dgm:cxn modelId="{3A2F1B66-EE7A-4EBE-B949-E81C3B35AC0C}" type="presOf" srcId="{3EB7445E-E4FA-4DEF-8AD0-EC3E145190E7}" destId="{0D59EF6B-1EB7-419B-8DBE-BF4E7CEDF5E9}" srcOrd="0" destOrd="4" presId="urn:microsoft.com/office/officeart/2005/8/layout/list1"/>
    <dgm:cxn modelId="{DCDF5766-3C7E-4678-ADE8-1C292F4463D2}" srcId="{B4CD012B-6ADB-4581-A159-0E0CC3F5C310}" destId="{BDD0B54B-C86E-4F64-A6CB-C60185B92B71}" srcOrd="2" destOrd="0" parTransId="{6CC8EF0F-9863-4608-9F7A-EBADCDCB8CBF}" sibTransId="{4CD0851E-F55D-401E-9CC3-4FE8D0B1C9DC}"/>
    <dgm:cxn modelId="{C9966A75-F961-45C1-9D6B-2EFD77C7F01F}" srcId="{B4CD012B-6ADB-4581-A159-0E0CC3F5C310}" destId="{3EB7445E-E4FA-4DEF-8AD0-EC3E145190E7}" srcOrd="4" destOrd="0" parTransId="{2E767CAE-8099-41A6-AC2A-B05D6C491D94}" sibTransId="{5DDFFC99-8169-43FF-843A-CEFB8D27A558}"/>
    <dgm:cxn modelId="{C879DD7B-0B2B-413E-B6CF-B3C8C8F293DF}" type="presOf" srcId="{B4CD012B-6ADB-4581-A159-0E0CC3F5C310}" destId="{BB75020F-81B9-42C3-A4AB-1B9EE193638B}" srcOrd="1" destOrd="0" presId="urn:microsoft.com/office/officeart/2005/8/layout/list1"/>
    <dgm:cxn modelId="{3F2CD98A-ADFB-459D-BE4B-EC65B0FA5624}" srcId="{ECED0CF8-FC62-40BC-AF40-8DF6A7740453}" destId="{B4CD012B-6ADB-4581-A159-0E0CC3F5C310}" srcOrd="0" destOrd="0" parTransId="{CB9D2E66-8AD8-414A-9D86-109FA75A8446}" sibTransId="{28397561-BB3E-4A76-B5E1-44867BB00FA0}"/>
    <dgm:cxn modelId="{F071019E-40E1-45BF-98F2-F8B9CA163DB4}" type="presOf" srcId="{BDD0B54B-C86E-4F64-A6CB-C60185B92B71}" destId="{0D59EF6B-1EB7-419B-8DBE-BF4E7CEDF5E9}" srcOrd="0" destOrd="2" presId="urn:microsoft.com/office/officeart/2005/8/layout/list1"/>
    <dgm:cxn modelId="{D53E12DB-44EF-4188-8C78-3D4B2FD01B9E}" srcId="{B4CD012B-6ADB-4581-A159-0E0CC3F5C310}" destId="{D238B205-2269-49DF-97A2-3B05BFD4D590}" srcOrd="0" destOrd="0" parTransId="{79AC6A96-B7C0-4F86-9B73-E1F8941C9D4A}" sibTransId="{872F9438-F803-4365-AA72-AAB9EEFDFD9D}"/>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11159-ECA4-8B48-861B-9DBC32A4B870}">
      <dsp:nvSpPr>
        <dsp:cNvPr id="0" name=""/>
        <dsp:cNvSpPr/>
      </dsp:nvSpPr>
      <dsp:spPr>
        <a:xfrm>
          <a:off x="239849" y="337"/>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Data collection</a:t>
          </a:r>
        </a:p>
      </dsp:txBody>
      <dsp:txXfrm>
        <a:off x="570057" y="337"/>
        <a:ext cx="1633292" cy="660416"/>
      </dsp:txXfrm>
    </dsp:sp>
    <dsp:sp modelId="{479B590F-F725-3348-BBBD-621D9FE82AF4}">
      <dsp:nvSpPr>
        <dsp:cNvPr id="0" name=""/>
        <dsp:cNvSpPr/>
      </dsp:nvSpPr>
      <dsp:spPr>
        <a:xfrm>
          <a:off x="2318922" y="56473"/>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Calibri" panose="020F0502020204030204" pitchFamily="34" charset="0"/>
              <a:cs typeface="Calibri" panose="020F0502020204030204" pitchFamily="34" charset="0"/>
            </a:rPr>
            <a:t>Gathering a large amount of code, documentation, and natural language conversations to train the Al model on.</a:t>
          </a:r>
        </a:p>
      </dsp:txBody>
      <dsp:txXfrm>
        <a:off x="2592995" y="56473"/>
        <a:ext cx="6157003" cy="548145"/>
      </dsp:txXfrm>
    </dsp:sp>
    <dsp:sp modelId="{D9821A93-FDC2-B84C-89BA-EAFBF6B2D99E}">
      <dsp:nvSpPr>
        <dsp:cNvPr id="0" name=""/>
        <dsp:cNvSpPr/>
      </dsp:nvSpPr>
      <dsp:spPr>
        <a:xfrm>
          <a:off x="239849" y="753212"/>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ts val="1560"/>
            </a:lnSpc>
            <a:spcBef>
              <a:spcPct val="0"/>
            </a:spcBef>
            <a:spcAft>
              <a:spcPct val="35000"/>
            </a:spcAft>
            <a:buNone/>
          </a:pPr>
          <a:r>
            <a:rPr lang="en-US" sz="1800" kern="1200" dirty="0">
              <a:latin typeface="Calibri" panose="020F0502020204030204" pitchFamily="34" charset="0"/>
              <a:cs typeface="Calibri" panose="020F0502020204030204" pitchFamily="34" charset="0"/>
            </a:rPr>
            <a:t>Model architecture design</a:t>
          </a:r>
        </a:p>
      </dsp:txBody>
      <dsp:txXfrm>
        <a:off x="570057" y="753212"/>
        <a:ext cx="1633292" cy="660416"/>
      </dsp:txXfrm>
    </dsp:sp>
    <dsp:sp modelId="{1D6C068A-28C7-AA4A-9711-989D50CEDA05}">
      <dsp:nvSpPr>
        <dsp:cNvPr id="0" name=""/>
        <dsp:cNvSpPr/>
      </dsp:nvSpPr>
      <dsp:spPr>
        <a:xfrm>
          <a:off x="2318922" y="809347"/>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Designing the neural network architecture that will power the AI code assistant.</a:t>
          </a:r>
        </a:p>
      </dsp:txBody>
      <dsp:txXfrm>
        <a:off x="2592995" y="809347"/>
        <a:ext cx="6157003" cy="548145"/>
      </dsp:txXfrm>
    </dsp:sp>
    <dsp:sp modelId="{B7A9873D-D210-D745-9D43-632246F5C1F1}">
      <dsp:nvSpPr>
        <dsp:cNvPr id="0" name=""/>
        <dsp:cNvSpPr/>
      </dsp:nvSpPr>
      <dsp:spPr>
        <a:xfrm>
          <a:off x="239849" y="1506086"/>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Pre-training</a:t>
          </a:r>
        </a:p>
      </dsp:txBody>
      <dsp:txXfrm>
        <a:off x="570057" y="1506086"/>
        <a:ext cx="1633292" cy="660416"/>
      </dsp:txXfrm>
    </dsp:sp>
    <dsp:sp modelId="{06751CC6-51A8-E842-B95C-5E57277C3AB6}">
      <dsp:nvSpPr>
        <dsp:cNvPr id="0" name=""/>
        <dsp:cNvSpPr/>
      </dsp:nvSpPr>
      <dsp:spPr>
        <a:xfrm>
          <a:off x="2318922" y="1562222"/>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sp:txBody>
      <dsp:txXfrm>
        <a:off x="2592995" y="1562222"/>
        <a:ext cx="6157003" cy="548145"/>
      </dsp:txXfrm>
    </dsp:sp>
    <dsp:sp modelId="{EA0DF32A-8644-2F46-8063-9B92FEC9B78C}">
      <dsp:nvSpPr>
        <dsp:cNvPr id="0" name=""/>
        <dsp:cNvSpPr/>
      </dsp:nvSpPr>
      <dsp:spPr>
        <a:xfrm>
          <a:off x="239849" y="2258961"/>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Fine-tuning</a:t>
          </a:r>
        </a:p>
      </dsp:txBody>
      <dsp:txXfrm>
        <a:off x="570057" y="2258961"/>
        <a:ext cx="1633292" cy="660416"/>
      </dsp:txXfrm>
    </dsp:sp>
    <dsp:sp modelId="{D9502B8E-B6CB-D142-809E-FE56C9189E95}">
      <dsp:nvSpPr>
        <dsp:cNvPr id="0" name=""/>
        <dsp:cNvSpPr/>
      </dsp:nvSpPr>
      <dsp:spPr>
        <a:xfrm>
          <a:off x="2318922" y="2315096"/>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sp:txBody>
      <dsp:txXfrm>
        <a:off x="2592995" y="2315096"/>
        <a:ext cx="6157003" cy="548145"/>
      </dsp:txXfrm>
    </dsp:sp>
    <dsp:sp modelId="{97EC2486-BD3D-C947-8C70-B0A878E165C6}">
      <dsp:nvSpPr>
        <dsp:cNvPr id="0" name=""/>
        <dsp:cNvSpPr/>
      </dsp:nvSpPr>
      <dsp:spPr>
        <a:xfrm>
          <a:off x="239849" y="3011835"/>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Evaluation and iteration</a:t>
          </a:r>
        </a:p>
      </dsp:txBody>
      <dsp:txXfrm>
        <a:off x="570057" y="3011835"/>
        <a:ext cx="1633292" cy="660416"/>
      </dsp:txXfrm>
    </dsp:sp>
    <dsp:sp modelId="{AB76C991-7818-EF44-9783-C9AE73D13715}">
      <dsp:nvSpPr>
        <dsp:cNvPr id="0" name=""/>
        <dsp:cNvSpPr/>
      </dsp:nvSpPr>
      <dsp:spPr>
        <a:xfrm>
          <a:off x="2318922" y="3067971"/>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sp:txBody>
      <dsp:txXfrm>
        <a:off x="2592995" y="3067971"/>
        <a:ext cx="6157003" cy="548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376622"/>
          <a:ext cx="5329882" cy="32671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3658" tIns="520700" rIns="41365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Responsibility for scientific output;</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Transparent GAI use;</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Privacy, confidentiality, and intellectual property rights;</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Legal and ethical standards;</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Refrain from using GAI substantially in sensitive activities.</a:t>
          </a:r>
        </a:p>
      </dsp:txBody>
      <dsp:txXfrm>
        <a:off x="0" y="376622"/>
        <a:ext cx="5329882" cy="3267134"/>
      </dsp:txXfrm>
    </dsp:sp>
    <dsp:sp modelId="{BB75020F-81B9-42C3-A4AB-1B9EE193638B}">
      <dsp:nvSpPr>
        <dsp:cNvPr id="0" name=""/>
        <dsp:cNvSpPr/>
      </dsp:nvSpPr>
      <dsp:spPr>
        <a:xfrm>
          <a:off x="266494" y="20515"/>
          <a:ext cx="373091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20" tIns="0" rIns="141020" bIns="0" numCol="1" spcCol="1270" anchor="ctr" anchorCtr="0">
          <a:noAutofit/>
        </a:bodyPr>
        <a:lstStyle/>
        <a:p>
          <a:pPr marL="0" lvl="0" indent="0" algn="l" defTabSz="1111250">
            <a:lnSpc>
              <a:spcPct val="90000"/>
            </a:lnSpc>
            <a:spcBef>
              <a:spcPct val="0"/>
            </a:spcBef>
            <a:spcAft>
              <a:spcPct val="35000"/>
            </a:spcAft>
            <a:buNone/>
          </a:pPr>
          <a:r>
            <a:rPr lang="en-US" sz="2500" i="1" kern="1200" dirty="0">
              <a:latin typeface="Calibri" panose="020F0502020204030204" pitchFamily="34" charset="0"/>
              <a:cs typeface="Calibri" panose="020F0502020204030204" pitchFamily="34" charset="0"/>
            </a:rPr>
            <a:t>Researchers</a:t>
          </a:r>
          <a:r>
            <a:rPr lang="en-US" sz="2500" kern="1200" dirty="0">
              <a:latin typeface="Calibri" panose="020F0502020204030204" pitchFamily="34" charset="0"/>
              <a:cs typeface="Calibri" panose="020F0502020204030204" pitchFamily="34" charset="0"/>
            </a:rPr>
            <a:t>:</a:t>
          </a:r>
        </a:p>
      </dsp:txBody>
      <dsp:txXfrm>
        <a:off x="302520" y="56541"/>
        <a:ext cx="3658865"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687720"/>
          <a:ext cx="6105267" cy="334673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837" tIns="208280" rIns="473837" bIns="156464" numCol="1" spcCol="1270" anchor="t" anchorCtr="0">
          <a:noAutofit/>
        </a:bodyPr>
        <a:lstStyle/>
        <a:p>
          <a:pPr marL="228600" lvl="1" indent="-228600" algn="l" defTabSz="1022350">
            <a:lnSpc>
              <a:spcPct val="90000"/>
            </a:lnSpc>
            <a:spcBef>
              <a:spcPct val="0"/>
            </a:spcBef>
            <a:spcAft>
              <a:spcPct val="15000"/>
            </a:spcAft>
            <a:buChar char="•"/>
          </a:pPr>
          <a:endParaRPr lang="en-US" sz="2200" kern="1200" dirty="0">
            <a:solidFill>
              <a:prstClr val="black">
                <a:hueOff val="0"/>
                <a:satOff val="0"/>
                <a:lumOff val="0"/>
                <a:alphaOff val="0"/>
              </a:prstClr>
            </a:solidFill>
            <a:latin typeface="Calibri" panose="020F0502020204030204"/>
            <a:ea typeface="+mn-ea"/>
            <a:cs typeface="+mn-cs"/>
          </a:endParaRP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sp:txBody>
      <dsp:txXfrm>
        <a:off x="0" y="687720"/>
        <a:ext cx="6105267" cy="3346738"/>
      </dsp:txXfrm>
    </dsp:sp>
    <dsp:sp modelId="{BB75020F-81B9-42C3-A4AB-1B9EE193638B}">
      <dsp:nvSpPr>
        <dsp:cNvPr id="0" name=""/>
        <dsp:cNvSpPr/>
      </dsp:nvSpPr>
      <dsp:spPr>
        <a:xfrm>
          <a:off x="304965" y="341839"/>
          <a:ext cx="4269513" cy="7467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535" tIns="0" rIns="161535" bIns="0" numCol="1" spcCol="1270" anchor="ctr" anchorCtr="0">
          <a:noAutofit/>
        </a:bodyPr>
        <a:lstStyle/>
        <a:p>
          <a:pPr marL="0" lvl="0" indent="0" algn="l" defTabSz="1022350">
            <a:lnSpc>
              <a:spcPct val="90000"/>
            </a:lnSpc>
            <a:spcBef>
              <a:spcPct val="0"/>
            </a:spcBef>
            <a:spcAft>
              <a:spcPct val="35000"/>
            </a:spcAft>
            <a:buNone/>
          </a:pPr>
          <a:r>
            <a:rPr lang="en-US" sz="2300" b="0" i="1" kern="1200" dirty="0">
              <a:solidFill>
                <a:schemeClr val="bg1"/>
              </a:solidFill>
              <a:effectLst/>
              <a:latin typeface="Calibri" panose="020F0502020204030204" pitchFamily="34" charset="0"/>
              <a:cs typeface="Calibri" panose="020F0502020204030204" pitchFamily="34" charset="0"/>
            </a:rPr>
            <a:t>Research Organizations</a:t>
          </a:r>
          <a:r>
            <a:rPr lang="en-US" sz="2300" b="0" i="0" kern="1200" dirty="0">
              <a:solidFill>
                <a:schemeClr val="bg1"/>
              </a:solidFill>
              <a:effectLst/>
              <a:latin typeface="Calibri" panose="020F0502020204030204" pitchFamily="34" charset="0"/>
              <a:cs typeface="Calibri" panose="020F0502020204030204" pitchFamily="34" charset="0"/>
            </a:rPr>
            <a:t>:</a:t>
          </a:r>
          <a:endParaRPr lang="en-US" sz="2300" kern="1200" dirty="0">
            <a:solidFill>
              <a:schemeClr val="bg1"/>
            </a:solidFill>
            <a:latin typeface="Calibri" panose="020F0502020204030204" pitchFamily="34" charset="0"/>
            <a:cs typeface="Calibri" panose="020F0502020204030204" pitchFamily="34" charset="0"/>
          </a:endParaRPr>
        </a:p>
      </dsp:txBody>
      <dsp:txXfrm>
        <a:off x="341420" y="378294"/>
        <a:ext cx="4196603" cy="6738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29/10/2024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800" dirty="0">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144612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NL" sz="1200" dirty="0">
                <a:latin typeface="Calibri" panose="020F0502020204030204" pitchFamily="34" charset="0"/>
                <a:cs typeface="Calibri" panose="020F0502020204030204" pitchFamily="34" charset="0"/>
              </a:rPr>
              <a:t>Intelligent Code Completion: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Al-powered code editors offer advanced suggestions to complete code snippets, reducing the time developers spend on routine typing tasks.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Context-aware completions improve accuracy by considering variable names, function calls, and relevant syntax patterns.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2.   Real-time Error Detection: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Immediate identification of syntax errors and potential bugs allows developers to rectify issues before execution, enhancing code reliability.</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3.   Code Refactoring Suggestions: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 algorithms analyze existing code and propose optimizations, suggesting improvements in terms of readability, efficiency, and adherence to coding standards.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Automated refactoring assists developers in maintaining clean and maintainable codebases.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4.   Automated Documentation Generation: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Al-powered code editors can generate documentation snippets based on the code, reducing the manual effort required for documentation.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Ensures that code changes are consistently documented, promoting better collaboration and knowledge sharing.</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5.   Collaboration Enhancement:</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Features such as version control integration and shared code analysis promote seamless teamwork.</a:t>
            </a:r>
            <a:endParaRPr lang="en-NL" sz="1200"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238227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 Balancing Accuracy and Speed:</a:t>
            </a:r>
          </a:p>
          <a:p>
            <a:r>
              <a:rPr lang="en-US" dirty="0">
                <a:latin typeface="Calibri" panose="020F0502020204030204" pitchFamily="34" charset="0"/>
                <a:cs typeface="Calibri" panose="020F0502020204030204" pitchFamily="34" charset="0"/>
              </a:rPr>
              <a:t>Striking a balance between providing accurate suggestions and maintaining a responsive user interface is a key challenge.</a:t>
            </a:r>
          </a:p>
          <a:p>
            <a:r>
              <a:rPr lang="en-US" dirty="0">
                <a:latin typeface="Calibri" panose="020F0502020204030204" pitchFamily="34" charset="0"/>
                <a:cs typeface="Calibri" panose="020F0502020204030204" pitchFamily="34" charset="0"/>
              </a:rPr>
              <a:t>3. Adaptability to Different Coding Styles:</a:t>
            </a:r>
          </a:p>
          <a:p>
            <a:r>
              <a:rPr lang="en-US" dirty="0">
                <a:latin typeface="Calibri" panose="020F0502020204030204" pitchFamily="34" charset="0"/>
                <a:cs typeface="Calibri" panose="020F0502020204030204" pitchFamily="34" charset="0"/>
              </a:rPr>
              <a:t>A. Developers often have varied coding styles and preferences. Al-powered code editors need to adapt to these differences to provide personalized and effective assistance.</a:t>
            </a:r>
          </a:p>
          <a:p>
            <a:r>
              <a:rPr lang="en-US" dirty="0">
                <a:latin typeface="Calibri" panose="020F0502020204030204" pitchFamily="34" charset="0"/>
                <a:cs typeface="Calibri" panose="020F0502020204030204" pitchFamily="34" charset="0"/>
              </a:rPr>
              <a:t>4. Ensuring User Privacy and Security:</a:t>
            </a:r>
          </a:p>
          <a:p>
            <a:r>
              <a:rPr lang="en-US" dirty="0">
                <a:latin typeface="Calibri" panose="020F0502020204030204" pitchFamily="34" charset="0"/>
                <a:cs typeface="Calibri" panose="020F0502020204030204" pitchFamily="34" charset="0"/>
              </a:rPr>
              <a:t>A. Handling sensitive code and ensuring the privacy of proprietary algorithms pose significant challenges.</a:t>
            </a:r>
          </a:p>
          <a:p>
            <a:r>
              <a:rPr lang="en-US" dirty="0">
                <a:latin typeface="Calibri" panose="020F0502020204030204" pitchFamily="34" charset="0"/>
                <a:cs typeface="Calibri" panose="020F0502020204030204" pitchFamily="34" charset="0"/>
              </a:rPr>
              <a:t>5. Limited Context Awareness:</a:t>
            </a:r>
          </a:p>
          <a:p>
            <a:r>
              <a:rPr lang="en-US" dirty="0">
                <a:latin typeface="Calibri" panose="020F0502020204030204" pitchFamily="34" charset="0"/>
                <a:cs typeface="Calibri" panose="020F0502020204030204" pitchFamily="34" charset="0"/>
              </a:rPr>
              <a:t>B. Inability to understand the intent and purpose behind code can result in irrelevant or unhelpful completions.</a:t>
            </a:r>
          </a:p>
          <a:p>
            <a:r>
              <a:rPr lang="en-US" dirty="0">
                <a:latin typeface="Calibri" panose="020F0502020204030204" pitchFamily="34" charset="0"/>
                <a:cs typeface="Calibri" panose="020F0502020204030204" pitchFamily="34" charset="0"/>
              </a:rPr>
              <a:t>3. Opaque Al Behavior:</a:t>
            </a:r>
          </a:p>
          <a:p>
            <a:r>
              <a:rPr lang="en-US" dirty="0">
                <a:latin typeface="Calibri" panose="020F0502020204030204" pitchFamily="34" charset="0"/>
                <a:cs typeface="Calibri" panose="020F0502020204030204" pitchFamily="34" charset="0"/>
              </a:rPr>
              <a:t>A. Many editors lack transparency in how Al works, leaving developers unsure of the rationale behind suggestions or potential biases in the models.</a:t>
            </a:r>
          </a:p>
          <a:p>
            <a:r>
              <a:rPr lang="en-US" dirty="0">
                <a:latin typeface="Calibri" panose="020F0502020204030204" pitchFamily="34" charset="0"/>
                <a:cs typeface="Calibri" panose="020F0502020204030204" pitchFamily="34" charset="0"/>
              </a:rPr>
              <a:t>B. This lack of </a:t>
            </a:r>
            <a:r>
              <a:rPr lang="en-US" dirty="0" err="1">
                <a:latin typeface="Calibri" panose="020F0502020204030204" pitchFamily="34" charset="0"/>
                <a:cs typeface="Calibri" panose="020F0502020204030204" pitchFamily="34" charset="0"/>
              </a:rPr>
              <a:t>explainability</a:t>
            </a:r>
            <a:r>
              <a:rPr lang="en-US" dirty="0">
                <a:latin typeface="Calibri" panose="020F0502020204030204" pitchFamily="34" charset="0"/>
                <a:cs typeface="Calibri" panose="020F0502020204030204" pitchFamily="34" charset="0"/>
              </a:rPr>
              <a:t> can hinder trust and acceptance of Al assistance.</a:t>
            </a:r>
            <a:endParaRPr lang="en-NL"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27993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Command:</a:t>
            </a:r>
            <a:r>
              <a:rPr lang="en-US" dirty="0">
                <a:solidFill>
                  <a:srgbClr val="383838"/>
                </a:solidFill>
                <a:effectLst/>
              </a:rPr>
              <a:t> With Command, you can tell </a:t>
            </a:r>
            <a:r>
              <a:rPr lang="en-US" dirty="0" err="1">
                <a:solidFill>
                  <a:srgbClr val="383838"/>
                </a:solidFill>
                <a:effectLst/>
              </a:rPr>
              <a:t>Codeium</a:t>
            </a:r>
            <a:r>
              <a:rPr lang="en-US" dirty="0">
                <a:solidFill>
                  <a:srgbClr val="383838"/>
                </a:solidFill>
                <a:effectLst/>
              </a:rPr>
              <a:t> what changes you want to make to your code in plain language. </a:t>
            </a:r>
            <a:r>
              <a:rPr lang="en-US" dirty="0" err="1">
                <a:solidFill>
                  <a:srgbClr val="383838"/>
                </a:solidFill>
                <a:effectLst/>
              </a:rPr>
              <a:t>Codeium</a:t>
            </a:r>
            <a:r>
              <a:rPr lang="en-US" dirty="0">
                <a:solidFill>
                  <a:srgbClr val="383838"/>
                </a:solidFill>
                <a:effectLst/>
              </a:rPr>
              <a:t> will then suggest the changes, which you can choose to accept, reject, or adjust as needed.</a:t>
            </a:r>
          </a:p>
          <a:p>
            <a:endParaRPr lang="en-US" b="1" dirty="0">
              <a:solidFill>
                <a:srgbClr val="383838"/>
              </a:solidFill>
              <a:effectLst/>
            </a:endParaRPr>
          </a:p>
          <a:p>
            <a:r>
              <a:rPr lang="en-US" b="1" dirty="0">
                <a:solidFill>
                  <a:srgbClr val="383838"/>
                </a:solidFill>
                <a:effectLst/>
              </a:rPr>
              <a:t>Chat:</a:t>
            </a:r>
            <a:r>
              <a:rPr lang="en-US" dirty="0">
                <a:solidFill>
                  <a:srgbClr val="383838"/>
                </a:solidFill>
                <a:effectLst/>
              </a:rPr>
              <a:t> This feature allows you to ask questions and get answers using simple, everyday language. You can access Chat from the side panel in your coding tool. It’s great for when you’re working with new or unfamiliar code and need quick guidance or explanations.</a:t>
            </a:r>
          </a:p>
          <a:p>
            <a:pPr algn="l"/>
            <a:endParaRPr lang="en-US" b="0" i="0" dirty="0">
              <a:solidFill>
                <a:srgbClr val="212529"/>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Autocomplete:</a:t>
            </a:r>
            <a:r>
              <a:rPr lang="en-US" dirty="0">
                <a:solidFill>
                  <a:srgbClr val="383838"/>
                </a:solidFill>
                <a:effectLst/>
              </a:rPr>
              <a:t> This feature is always working in the background of your coding tool (IDE). It gives suggestions as you type, shown in light gray text. Autocomplete is most helpful when you already have a rough idea of what you want to code and just need to finish it quickly. It helps you stay focused and keeps your work flowing smoothly.</a:t>
            </a:r>
          </a:p>
          <a:p>
            <a:pPr algn="l"/>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125317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latin typeface="Söhne"/>
              </a:rPr>
              <a:t>The European Union has introduced regulations to govern the use of artificial intelligence, including generative AI.</a:t>
            </a:r>
          </a:p>
          <a:p>
            <a:pPr algn="l">
              <a:buFont typeface="Arial" panose="020B0604020202020204" pitchFamily="34" charset="0"/>
              <a:buNone/>
            </a:pPr>
            <a:r>
              <a:rPr lang="en-US" b="0" i="0" dirty="0">
                <a:solidFill>
                  <a:srgbClr val="505154"/>
                </a:solidFill>
                <a:effectLst/>
                <a:latin typeface="Helvetica" panose="020B0604020202020204" pitchFamily="34" charset="0"/>
              </a:rPr>
              <a:t>It aims to protect fundamental rights, democracy, the rule of law and environmental sustainability from high-risk AI, while boosting innovation and establishing Europe as a leader in the field.</a:t>
            </a:r>
            <a:r>
              <a:rPr lang="en-US" b="0" i="0" u="none" strike="noStrike" dirty="0">
                <a:solidFill>
                  <a:srgbClr val="505154"/>
                </a:solidFill>
                <a:effectLst/>
                <a:latin typeface="inherit"/>
              </a:rPr>
              <a:t> </a:t>
            </a:r>
          </a:p>
          <a:p>
            <a:pPr marL="228600" indent="-228600" algn="l">
              <a:buFont typeface="Arial" panose="020B0604020202020204" pitchFamily="34" charset="0"/>
              <a:buAutoNum type="arabicPeriod"/>
            </a:pPr>
            <a:r>
              <a:rPr lang="en-US" b="1" i="0" dirty="0">
                <a:solidFill>
                  <a:srgbClr val="020202"/>
                </a:solidFill>
                <a:effectLst/>
                <a:latin typeface="Rubik"/>
              </a:rPr>
              <a:t>Protection of Fundamental Rights</a:t>
            </a:r>
            <a:r>
              <a:rPr lang="en-US" b="0" i="0" dirty="0">
                <a:solidFill>
                  <a:srgbClr val="020202"/>
                </a:solidFill>
                <a:effectLst/>
                <a:latin typeface="Rubik"/>
              </a:rPr>
              <a:t>: The Act aims to safeguard fundamental rights, democracy, the rule of law, and environmental sustainability from high-risk AI applications while promoting innovation.</a:t>
            </a:r>
          </a:p>
          <a:p>
            <a:pPr marL="228600" indent="-228600" algn="l">
              <a:buFont typeface="Arial" panose="020B0604020202020204" pitchFamily="34" charset="0"/>
              <a:buAutoNum type="arabicPeriod"/>
            </a:pPr>
            <a:r>
              <a:rPr lang="en-US" b="1" i="0" dirty="0">
                <a:solidFill>
                  <a:srgbClr val="020202"/>
                </a:solidFill>
                <a:effectLst/>
                <a:latin typeface="Rubik"/>
              </a:rPr>
              <a:t>Ban on Certain AI Applications</a:t>
            </a:r>
            <a:r>
              <a:rPr lang="en-US" b="0" i="0" dirty="0">
                <a:solidFill>
                  <a:srgbClr val="020202"/>
                </a:solidFill>
                <a:effectLst/>
                <a:latin typeface="Rubik"/>
              </a:rPr>
              <a:t>: Certain AI applications deemed threatening to citizens’ rights are prohibited. These include biometric categorization systems based on sensitive characteristics, untargeted scraping of facial images for recognition databases, emotion recognition in workplaces and schools, social scoring, predictive policing based solely on profiling, and AI that manipulates human behavior or exploits vulnerabilities.</a:t>
            </a:r>
          </a:p>
          <a:p>
            <a:pPr marL="228600" indent="-228600" algn="l">
              <a:buFont typeface="Arial" panose="020B0604020202020204" pitchFamily="34" charset="0"/>
              <a:buAutoNum type="arabicPeriod"/>
            </a:pPr>
            <a:r>
              <a:rPr lang="en-US" b="1" i="0" dirty="0">
                <a:solidFill>
                  <a:srgbClr val="020202"/>
                </a:solidFill>
                <a:effectLst/>
                <a:latin typeface="Rubik"/>
              </a:rPr>
              <a:t>Law Enforcement Exemptions</a:t>
            </a:r>
            <a:r>
              <a:rPr lang="en-US" b="0" i="0" dirty="0">
                <a:solidFill>
                  <a:srgbClr val="020202"/>
                </a:solidFill>
                <a:effectLst/>
                <a:latin typeface="Rubik"/>
              </a:rPr>
              <a:t>: While biometric identification systems are generally prohibited for law enforcement, exceptions are allowed in narrowly defined situations, subject to strict safeguards such as judicial authorization.</a:t>
            </a:r>
          </a:p>
          <a:p>
            <a:pPr marL="228600" indent="-228600" algn="l">
              <a:buFont typeface="Arial" panose="020B0604020202020204" pitchFamily="34" charset="0"/>
              <a:buAutoNum type="arabicPeriod"/>
            </a:pPr>
            <a:r>
              <a:rPr lang="en-US" b="1" i="0" dirty="0">
                <a:solidFill>
                  <a:srgbClr val="020202"/>
                </a:solidFill>
                <a:effectLst/>
                <a:latin typeface="Rubik"/>
              </a:rPr>
              <a:t>Obligations for High-Risk Systems</a:t>
            </a:r>
            <a:r>
              <a:rPr lang="en-US" b="0" i="0" dirty="0">
                <a:solidFill>
                  <a:srgbClr val="020202"/>
                </a:solidFill>
                <a:effectLst/>
                <a:latin typeface="Rubik"/>
              </a:rPr>
              <a:t>: High-risk AI systems, posing significant potential harm to health, safety, fundamental rights, etc., must adhere to obligations including risk assessment and mitigation, transparency, accuracy, and human oversight. Citizens have the right to submit complaints about AI systems affecting their rights.</a:t>
            </a:r>
          </a:p>
          <a:p>
            <a:pPr marL="228600" indent="-228600" algn="l">
              <a:buFont typeface="Arial" panose="020B0604020202020204" pitchFamily="34" charset="0"/>
              <a:buAutoNum type="arabicPeriod"/>
            </a:pPr>
            <a:r>
              <a:rPr lang="en-US" b="1" i="0" dirty="0">
                <a:solidFill>
                  <a:srgbClr val="020202"/>
                </a:solidFill>
                <a:effectLst/>
                <a:latin typeface="Rubik"/>
              </a:rPr>
              <a:t>Transparency Requirements</a:t>
            </a:r>
            <a:r>
              <a:rPr lang="en-US" b="0" i="0" dirty="0">
                <a:solidFill>
                  <a:srgbClr val="020202"/>
                </a:solidFill>
                <a:effectLst/>
                <a:latin typeface="Rubik"/>
              </a:rPr>
              <a:t>: General-purpose AI systems must meet transparency requirements, including compliance with copyright law and publishing detailed training data summaries. Powerful AI models facing systemic risks will have additional evaluation and reporting requirements.</a:t>
            </a:r>
          </a:p>
          <a:p>
            <a:pPr marL="228600" indent="-228600" algn="l">
              <a:buFont typeface="Arial" panose="020B0604020202020204" pitchFamily="34" charset="0"/>
              <a:buAutoNum type="arabicPeriod"/>
            </a:pPr>
            <a:r>
              <a:rPr lang="en-US" b="1" i="0" dirty="0">
                <a:solidFill>
                  <a:srgbClr val="020202"/>
                </a:solidFill>
                <a:effectLst/>
                <a:latin typeface="Rubik"/>
              </a:rPr>
              <a:t>Support for Innovation and SMEs</a:t>
            </a:r>
            <a:r>
              <a:rPr lang="en-US" b="0" i="0" dirty="0">
                <a:solidFill>
                  <a:srgbClr val="020202"/>
                </a:solidFill>
                <a:effectLst/>
                <a:latin typeface="Rubik"/>
              </a:rPr>
              <a:t>: Regulatory sandboxes and real-world testing will be established to support SMEs and startups in developing innovative AI solutions before market placement.</a:t>
            </a:r>
          </a:p>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14</a:t>
            </a:fld>
            <a:endParaRPr lang="nl-NL"/>
          </a:p>
        </p:txBody>
      </p:sp>
    </p:spTree>
    <p:extLst>
      <p:ext uri="{BB962C8B-B14F-4D97-AF65-F5344CB8AC3E}">
        <p14:creationId xmlns:p14="http://schemas.microsoft.com/office/powerpoint/2010/main" val="937400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15</a:t>
            </a:fld>
            <a:endParaRPr lang="nl-NL"/>
          </a:p>
        </p:txBody>
      </p:sp>
    </p:spTree>
    <p:extLst>
      <p:ext uri="{BB962C8B-B14F-4D97-AF65-F5344CB8AC3E}">
        <p14:creationId xmlns:p14="http://schemas.microsoft.com/office/powerpoint/2010/main" val="1896459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83838"/>
                </a:solidFill>
                <a:effectLst/>
                <a:latin typeface="Mulish"/>
              </a:rPr>
              <a:t>Secure development practices</a:t>
            </a:r>
            <a:endParaRPr lang="en-US" b="0" i="0" dirty="0">
              <a:solidFill>
                <a:srgbClr val="383838"/>
              </a:solidFill>
              <a:effectLst/>
              <a:latin typeface="Mulish"/>
            </a:endParaRPr>
          </a:p>
          <a:p>
            <a:pPr lvl="1"/>
            <a:r>
              <a:rPr lang="en-US" b="0" i="0" dirty="0">
                <a:solidFill>
                  <a:srgbClr val="383838"/>
                </a:solidFill>
                <a:effectLst/>
                <a:latin typeface="Mulish"/>
              </a:rPr>
              <a:t>Automated testing can identify security holes early in the development process, while training sessions help developers remain vigilant against insecure practices suggested by artificial intelligence. </a:t>
            </a:r>
          </a:p>
          <a:p>
            <a:pPr algn="l">
              <a:buFont typeface="Arial" panose="020B0604020202020204" pitchFamily="34" charset="0"/>
              <a:buChar char="•"/>
            </a:pPr>
            <a:r>
              <a:rPr lang="en-US" sz="2000" b="1" i="0" dirty="0">
                <a:solidFill>
                  <a:srgbClr val="383838"/>
                </a:solidFill>
                <a:effectLst/>
                <a:latin typeface="Mulish"/>
              </a:rPr>
              <a:t>Collaborative Oversight</a:t>
            </a:r>
            <a:endParaRPr lang="en-US" sz="2000" b="0" i="0" dirty="0">
              <a:solidFill>
                <a:srgbClr val="383838"/>
              </a:solidFill>
              <a:effectLst/>
              <a:latin typeface="Mulish"/>
            </a:endParaRPr>
          </a:p>
          <a:p>
            <a:pPr lvl="1"/>
            <a:r>
              <a:rPr lang="en-US" sz="1600" dirty="0">
                <a:solidFill>
                  <a:srgbClr val="383838"/>
                </a:solidFill>
                <a:latin typeface="Mulish"/>
              </a:rPr>
              <a:t>M</a:t>
            </a:r>
            <a:r>
              <a:rPr lang="en-US" sz="1600" b="0" i="0" dirty="0">
                <a:solidFill>
                  <a:srgbClr val="383838"/>
                </a:solidFill>
                <a:effectLst/>
                <a:latin typeface="Mulish"/>
              </a:rPr>
              <a:t>ultiple perspectives help identify potential flaws that an individual developer might overlook. Implementing regular code reviews can foster an environment of collective responsibility, enhancing code quality through diverse perspectives.</a:t>
            </a: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17</a:t>
            </a:fld>
            <a:endParaRPr lang="en-NL"/>
          </a:p>
        </p:txBody>
      </p:sp>
    </p:spTree>
    <p:extLst>
      <p:ext uri="{BB962C8B-B14F-4D97-AF65-F5344CB8AC3E}">
        <p14:creationId xmlns:p14="http://schemas.microsoft.com/office/powerpoint/2010/main" val="487187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83838"/>
                </a:solidFill>
                <a:effectLst/>
                <a:latin typeface="Mulish"/>
              </a:rPr>
              <a:t>You’re leading a team that’s considering adopting an AI coding assistant for a new project involving sensitive user data. Your task is to create a comprehensive plan that addresses the ethical and security concerns discussed in the lesson.</a:t>
            </a:r>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18</a:t>
            </a:fld>
            <a:endParaRPr lang="en-NL"/>
          </a:p>
        </p:txBody>
      </p:sp>
    </p:spTree>
    <p:extLst>
      <p:ext uri="{BB962C8B-B14F-4D97-AF65-F5344CB8AC3E}">
        <p14:creationId xmlns:p14="http://schemas.microsoft.com/office/powerpoint/2010/main" val="1553674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0B646-E40B-7A46-AFB2-4823751FFB33}" type="slidenum">
              <a:rPr lang="en-US" smtClean="0"/>
              <a:t>19</a:t>
            </a:fld>
            <a:endParaRPr lang="en-US"/>
          </a:p>
        </p:txBody>
      </p:sp>
    </p:spTree>
    <p:extLst>
      <p:ext uri="{BB962C8B-B14F-4D97-AF65-F5344CB8AC3E}">
        <p14:creationId xmlns:p14="http://schemas.microsoft.com/office/powerpoint/2010/main" val="37023922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19.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hyperlink" Target="https://businessinsider.com/amazon-chatgpt-openai-warns-employees-not-share-confidential-information-microsoft-2023-1" TargetMode="External"/><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hyperlink" Target="https://help.openai.com/en/articles/6783457-chatgpt-general-faq" TargetMode="Externa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hyperlink" Target="https://www.tabnine.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www.llama.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FB06-BB7C-4560-D9B9-4C560636F7AD}"/>
              </a:ext>
            </a:extLst>
          </p:cNvPr>
          <p:cNvSpPr>
            <a:spLocks noGrp="1"/>
          </p:cNvSpPr>
          <p:nvPr>
            <p:ph type="ctrTitle"/>
          </p:nvPr>
        </p:nvSpPr>
        <p:spPr/>
        <p:txBody>
          <a:bodyPr/>
          <a:lstStyle/>
          <a:p>
            <a:r>
              <a:rPr lang="en-US" b="1" i="0" dirty="0">
                <a:solidFill>
                  <a:schemeClr val="tx1"/>
                </a:solidFill>
                <a:effectLst/>
                <a:latin typeface="Calibri" panose="020F0502020204030204" pitchFamily="34" charset="0"/>
                <a:cs typeface="Calibri" panose="020F0502020204030204" pitchFamily="34" charset="0"/>
              </a:rPr>
              <a:t>AI-assisted Coding with </a:t>
            </a:r>
            <a:r>
              <a:rPr lang="en-US" b="1" i="0" dirty="0" err="1">
                <a:solidFill>
                  <a:schemeClr val="tx1"/>
                </a:solidFill>
                <a:effectLst/>
                <a:latin typeface="Calibri" panose="020F0502020204030204" pitchFamily="34" charset="0"/>
                <a:cs typeface="Calibri" panose="020F0502020204030204" pitchFamily="34" charset="0"/>
              </a:rPr>
              <a:t>Codeium</a:t>
            </a:r>
            <a:r>
              <a:rPr lang="en-US" b="1" i="0" dirty="0">
                <a:solidFill>
                  <a:schemeClr val="tx1"/>
                </a:solidFill>
                <a:effectLst/>
                <a:latin typeface="Calibri" panose="020F0502020204030204" pitchFamily="34" charset="0"/>
                <a:cs typeface="Calibri" panose="020F0502020204030204" pitchFamily="34" charset="0"/>
              </a:rPr>
              <a:t> </a:t>
            </a:r>
            <a:endParaRPr lang="en-NL" dirty="0">
              <a:solidFill>
                <a:schemeClr val="tx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2866EE9-F800-38D2-01DF-9189F536809A}"/>
              </a:ext>
            </a:extLst>
          </p:cNvPr>
          <p:cNvSpPr>
            <a:spLocks noGrp="1"/>
          </p:cNvSpPr>
          <p:nvPr>
            <p:ph type="subTitle" idx="1"/>
          </p:nvPr>
        </p:nvSpPr>
        <p:spPr>
          <a:xfrm>
            <a:off x="1524000" y="5355819"/>
            <a:ext cx="9144000" cy="726440"/>
          </a:xfrm>
        </p:spPr>
        <p:txBody>
          <a:bodyPr/>
          <a:lstStyle/>
          <a:p>
            <a:r>
              <a:rPr lang="en-NL" sz="1800" dirty="0">
                <a:latin typeface="Calibri" panose="020F0502020204030204" pitchFamily="34" charset="0"/>
                <a:cs typeface="Calibri" panose="020F0502020204030204" pitchFamily="34" charset="0"/>
              </a:rPr>
              <a:t>Presenters: </a:t>
            </a:r>
            <a:r>
              <a:rPr lang="nl-NL" sz="1800" dirty="0" err="1">
                <a:latin typeface="Calibri" panose="020F0502020204030204" pitchFamily="34" charset="0"/>
                <a:cs typeface="Calibri" panose="020F0502020204030204" pitchFamily="34" charset="0"/>
              </a:rPr>
              <a:t>Giulia</a:t>
            </a:r>
            <a:r>
              <a:rPr lang="nl-NL" sz="1800" dirty="0">
                <a:latin typeface="Calibri" panose="020F0502020204030204" pitchFamily="34" charset="0"/>
                <a:cs typeface="Calibri" panose="020F0502020204030204" pitchFamily="34" charset="0"/>
              </a:rPr>
              <a:t> </a:t>
            </a:r>
            <a:r>
              <a:rPr lang="nl-NL" sz="1800" dirty="0" err="1">
                <a:latin typeface="Calibri" panose="020F0502020204030204" pitchFamily="34" charset="0"/>
                <a:cs typeface="Calibri" panose="020F0502020204030204" pitchFamily="34" charset="0"/>
              </a:rPr>
              <a:t>Crocioni</a:t>
            </a:r>
            <a:r>
              <a:rPr lang="nl-NL" sz="1800" dirty="0">
                <a:latin typeface="Calibri" panose="020F0502020204030204" pitchFamily="34" charset="0"/>
                <a:cs typeface="Calibri" panose="020F0502020204030204" pitchFamily="34" charset="0"/>
              </a:rPr>
              <a:t>, </a:t>
            </a:r>
            <a:r>
              <a:rPr lang="nl-NL" sz="1800" dirty="0" err="1">
                <a:latin typeface="Calibri" panose="020F0502020204030204" pitchFamily="34" charset="0"/>
                <a:cs typeface="Calibri" panose="020F0502020204030204" pitchFamily="34" charset="0"/>
              </a:rPr>
              <a:t>eScience</a:t>
            </a:r>
            <a:r>
              <a:rPr lang="nl-NL" sz="1800" dirty="0">
                <a:latin typeface="Calibri" panose="020F0502020204030204" pitchFamily="34" charset="0"/>
                <a:cs typeface="Calibri" panose="020F0502020204030204" pitchFamily="34" charset="0"/>
              </a:rPr>
              <a:t> center</a:t>
            </a:r>
          </a:p>
          <a:p>
            <a:r>
              <a:rPr lang="nl-NL" sz="1800" dirty="0">
                <a:latin typeface="Calibri" panose="020F0502020204030204" pitchFamily="34" charset="0"/>
                <a:cs typeface="Calibri" panose="020F0502020204030204" pitchFamily="34" charset="0"/>
              </a:rPr>
              <a:t>   Olga Minaeva, NWO-I</a:t>
            </a:r>
          </a:p>
          <a:p>
            <a:endParaRPr lang="en-NL"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866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C3B90-72BA-291A-D050-C7204B85EC9B}"/>
              </a:ext>
            </a:extLst>
          </p:cNvPr>
          <p:cNvSpPr>
            <a:spLocks noGrp="1"/>
          </p:cNvSpPr>
          <p:nvPr>
            <p:ph type="body" sz="quarter" idx="13"/>
          </p:nvPr>
        </p:nvSpPr>
        <p:spPr>
          <a:xfrm>
            <a:off x="3916779" y="1627981"/>
            <a:ext cx="5938837" cy="3602038"/>
          </a:xfrm>
        </p:spPr>
        <p:txBody>
          <a:bodyPr/>
          <a:lstStyle/>
          <a:p>
            <a:pPr marL="800100" lvl="1"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Part 2</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Context awareness </a:t>
            </a:r>
          </a:p>
          <a:p>
            <a:endParaRPr lang="en-NL" dirty="0"/>
          </a:p>
        </p:txBody>
      </p:sp>
    </p:spTree>
    <p:extLst>
      <p:ext uri="{BB962C8B-B14F-4D97-AF65-F5344CB8AC3E}">
        <p14:creationId xmlns:p14="http://schemas.microsoft.com/office/powerpoint/2010/main" val="282292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pic>
        <p:nvPicPr>
          <p:cNvPr id="8194" name="Picture 2" descr="Ian Bremmer en LinkedIn: ai datasets = critical for machine learning  research &amp; development yet… | 19 comentarios">
            <a:extLst>
              <a:ext uri="{FF2B5EF4-FFF2-40B4-BE49-F238E27FC236}">
                <a16:creationId xmlns:a16="http://schemas.microsoft.com/office/drawing/2014/main" id="{D09D53B5-8856-59C8-4087-DAE03D5F9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806" y="1445067"/>
            <a:ext cx="6945194" cy="43841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509666" y="1825624"/>
            <a:ext cx="5754656" cy="5030212"/>
          </a:xfrm>
        </p:spPr>
        <p:txBody>
          <a:bodyPr>
            <a:normAutofit/>
          </a:bodyPr>
          <a:lstStyle/>
          <a:p>
            <a:pPr lvl="1"/>
            <a:r>
              <a:rPr lang="en-US" b="1" dirty="0">
                <a:latin typeface="Calibri" panose="020F0502020204030204" pitchFamily="34" charset="0"/>
                <a:cs typeface="Calibri" panose="020F0502020204030204" pitchFamily="34" charset="0"/>
              </a:rPr>
              <a:t>AI-generated content is based on human choices, values, and flaws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Lack of diversity in training data</a:t>
            </a:r>
          </a:p>
          <a:p>
            <a:pPr lvl="1">
              <a:buFont typeface="Wingdings" pitchFamily="2" charset="2"/>
              <a:buChar char="à"/>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Environmental costs of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(energy and water use)</a:t>
            </a:r>
          </a:p>
          <a:p>
            <a:pPr lvl="2"/>
            <a:r>
              <a:rPr lang="en-US" dirty="0">
                <a:latin typeface="Calibri" panose="020F0502020204030204" pitchFamily="34" charset="0"/>
                <a:cs typeface="Calibri" panose="020F0502020204030204" pitchFamily="34" charset="0"/>
              </a:rPr>
              <a:t>by 2027, the annual electricity usage of AI servers could equal the annual electricity usage of the Netherlands or Sweden.</a:t>
            </a:r>
            <a:r>
              <a:rPr lang="en-US" baseline="30000" dirty="0">
                <a:latin typeface="Calibri" panose="020F0502020204030204" pitchFamily="34" charset="0"/>
                <a:cs typeface="Calibri" panose="020F0502020204030204" pitchFamily="34" charset="0"/>
              </a:rPr>
              <a:t>1</a:t>
            </a:r>
          </a:p>
          <a:p>
            <a:pPr lvl="2"/>
            <a:r>
              <a:rPr lang="en-US" dirty="0">
                <a:latin typeface="Calibri" panose="020F0502020204030204" pitchFamily="34" charset="0"/>
                <a:cs typeface="Calibri" panose="020F0502020204030204" pitchFamily="34" charset="0"/>
              </a:rPr>
              <a:t>LLM could use up to 500 ml of water per 5-50 prompts.</a:t>
            </a:r>
            <a:r>
              <a:rPr lang="en-US" baseline="30000" dirty="0">
                <a:latin typeface="Calibri" panose="020F0502020204030204" pitchFamily="34" charset="0"/>
                <a:cs typeface="Calibri" panose="020F0502020204030204" pitchFamily="34" charset="0"/>
              </a:rPr>
              <a:t>2</a:t>
            </a:r>
            <a:endParaRPr lang="en-US" sz="1600" baseline="300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4CBA0E-F2E1-3B5E-2582-3D78E650B5D4}"/>
              </a:ext>
            </a:extLst>
          </p:cNvPr>
          <p:cNvSpPr txBox="1"/>
          <p:nvPr/>
        </p:nvSpPr>
        <p:spPr>
          <a:xfrm>
            <a:off x="228599" y="6440338"/>
            <a:ext cx="11734801" cy="415498"/>
          </a:xfrm>
          <a:prstGeom prst="rect">
            <a:avLst/>
          </a:prstGeom>
          <a:noFill/>
        </p:spPr>
        <p:txBody>
          <a:bodyPr wrap="square">
            <a:spAutoFit/>
          </a:bodyPr>
          <a:lstStyle/>
          <a:p>
            <a:r>
              <a:rPr lang="en-NL" sz="1050" dirty="0">
                <a:latin typeface="Calibri" panose="020F0502020204030204" pitchFamily="34" charset="0"/>
                <a:cs typeface="Calibri" panose="020F0502020204030204" pitchFamily="34" charset="0"/>
              </a:rPr>
              <a:t>1.  https://www.nytimes.com/2023/10/10/climate/ai-could-soon-need-as-much-electricity-as-an-entire-country.html</a:t>
            </a:r>
          </a:p>
          <a:p>
            <a:r>
              <a:rPr lang="en-US" sz="1050" dirty="0">
                <a:latin typeface="Calibri" panose="020F0502020204030204" pitchFamily="34" charset="0"/>
                <a:cs typeface="Calibri" panose="020F0502020204030204" pitchFamily="34" charset="0"/>
              </a:rPr>
              <a:t>2.  https://</a:t>
            </a:r>
            <a:r>
              <a:rPr lang="en-US" sz="1050" dirty="0" err="1">
                <a:latin typeface="Calibri" panose="020F0502020204030204" pitchFamily="34" charset="0"/>
                <a:cs typeface="Calibri" panose="020F0502020204030204" pitchFamily="34" charset="0"/>
              </a:rPr>
              <a:t>fortune.com</a:t>
            </a:r>
            <a:r>
              <a:rPr lang="en-US" sz="1050" dirty="0">
                <a:latin typeface="Calibri" panose="020F0502020204030204" pitchFamily="34" charset="0"/>
                <a:cs typeface="Calibri" panose="020F0502020204030204" pitchFamily="34" charset="0"/>
              </a:rPr>
              <a:t>/2023/09/09/ai-</a:t>
            </a:r>
            <a:r>
              <a:rPr lang="en-US" sz="1050" dirty="0" err="1">
                <a:latin typeface="Calibri" panose="020F0502020204030204" pitchFamily="34" charset="0"/>
                <a:cs typeface="Calibri" panose="020F0502020204030204" pitchFamily="34" charset="0"/>
              </a:rPr>
              <a:t>chatgpt</a:t>
            </a:r>
            <a:r>
              <a:rPr lang="en-US" sz="1050" dirty="0">
                <a:latin typeface="Calibri" panose="020F0502020204030204" pitchFamily="34" charset="0"/>
                <a:cs typeface="Calibri" panose="020F0502020204030204" pitchFamily="34" charset="0"/>
              </a:rPr>
              <a:t>-usage-fuels-spike-in-</a:t>
            </a:r>
            <a:r>
              <a:rPr lang="en-US" sz="1050" dirty="0" err="1">
                <a:latin typeface="Calibri" panose="020F0502020204030204" pitchFamily="34" charset="0"/>
                <a:cs typeface="Calibri" panose="020F0502020204030204" pitchFamily="34" charset="0"/>
              </a:rPr>
              <a:t>microsoft</a:t>
            </a:r>
            <a:r>
              <a:rPr lang="en-US" sz="1050" dirty="0">
                <a:latin typeface="Calibri" panose="020F0502020204030204" pitchFamily="34" charset="0"/>
                <a:cs typeface="Calibri" panose="020F0502020204030204" pitchFamily="34" charset="0"/>
              </a:rPr>
              <a:t>-water-consumption/?</a:t>
            </a:r>
            <a:r>
              <a:rPr lang="en-US" sz="1050" dirty="0" err="1">
                <a:latin typeface="Calibri" panose="020F0502020204030204" pitchFamily="34" charset="0"/>
                <a:cs typeface="Calibri" panose="020F0502020204030204" pitchFamily="34" charset="0"/>
              </a:rPr>
              <a:t>utm_source</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www.joinsuperhuman.ai&amp;utm_medium</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newsletter&amp;utm_campaign</a:t>
            </a:r>
            <a:r>
              <a:rPr lang="en-US" sz="1050" dirty="0">
                <a:latin typeface="Calibri" panose="020F0502020204030204" pitchFamily="34" charset="0"/>
                <a:cs typeface="Calibri" panose="020F0502020204030204" pitchFamily="34" charset="0"/>
              </a:rPr>
              <a:t>=ai-needs-a-lot-of-water</a:t>
            </a:r>
            <a:endParaRPr lang="en-NL"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838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considerations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p:txBody>
          <a:bodyPr>
            <a:normAutofit fontScale="92500" lnSpcReduction="10000"/>
          </a:bodyPr>
          <a:lstStyle/>
          <a:p>
            <a:pPr lvl="1"/>
            <a:r>
              <a:rPr lang="en-US" sz="2600" dirty="0">
                <a:latin typeface="Calibri" panose="020F0502020204030204" pitchFamily="34" charset="0"/>
                <a:cs typeface="Calibri" panose="020F0502020204030204" pitchFamily="34" charset="0"/>
              </a:rPr>
              <a:t>Exploitative labor to train </a:t>
            </a:r>
            <a:r>
              <a:rPr lang="en-US" sz="2600" dirty="0" err="1">
                <a:latin typeface="Calibri" panose="020F0502020204030204" pitchFamily="34" charset="0"/>
                <a:cs typeface="Calibri" panose="020F0502020204030204" pitchFamily="34" charset="0"/>
              </a:rPr>
              <a:t>GenAI</a:t>
            </a:r>
            <a:r>
              <a:rPr lang="en-US" sz="2600" dirty="0">
                <a:latin typeface="Calibri" panose="020F0502020204030204" pitchFamily="34" charset="0"/>
                <a:cs typeface="Calibri" panose="020F0502020204030204" pitchFamily="34" charset="0"/>
              </a:rPr>
              <a:t> models</a:t>
            </a:r>
          </a:p>
          <a:p>
            <a:pPr lvl="2"/>
            <a:r>
              <a:rPr lang="en-US" sz="2200" dirty="0">
                <a:latin typeface="Calibri" panose="020F0502020204030204" pitchFamily="34" charset="0"/>
                <a:cs typeface="Calibri" panose="020F0502020204030204" pitchFamily="34" charset="0"/>
              </a:rPr>
              <a:t>‘Reinforcement learning through human feedback’ outsourced to low-wage employees in Kenya</a:t>
            </a:r>
            <a:r>
              <a:rPr lang="en-US" sz="2200" baseline="30000" dirty="0">
                <a:latin typeface="Calibri" panose="020F0502020204030204" pitchFamily="34" charset="0"/>
                <a:cs typeface="Calibri" panose="020F0502020204030204" pitchFamily="34" charset="0"/>
              </a:rPr>
              <a:t>1</a:t>
            </a:r>
          </a:p>
          <a:p>
            <a:pPr lvl="2"/>
            <a:r>
              <a:rPr lang="en-US" sz="2200" dirty="0">
                <a:latin typeface="Calibri" panose="020F0502020204030204" pitchFamily="34" charset="0"/>
                <a:cs typeface="Calibri" panose="020F0502020204030204" pitchFamily="34" charset="0"/>
              </a:rPr>
              <a:t>Must review toxic and explicit content</a:t>
            </a:r>
          </a:p>
          <a:p>
            <a:pPr lvl="1"/>
            <a:endParaRPr lang="en-US" dirty="0">
              <a:latin typeface="Calibri" panose="020F0502020204030204" pitchFamily="34" charset="0"/>
              <a:cs typeface="Calibri" panose="020F0502020204030204" pitchFamily="34" charset="0"/>
            </a:endParaRPr>
          </a:p>
          <a:p>
            <a:pPr lvl="1"/>
            <a:r>
              <a:rPr lang="en-US" sz="2600" dirty="0">
                <a:latin typeface="Calibri" panose="020F0502020204030204" pitchFamily="34" charset="0"/>
                <a:cs typeface="Calibri" panose="020F0502020204030204" pitchFamily="34" charset="0"/>
              </a:rPr>
              <a:t>Unequal accessibility</a:t>
            </a:r>
          </a:p>
          <a:p>
            <a:pPr lvl="2"/>
            <a:r>
              <a:rPr lang="en-US" sz="2200" dirty="0">
                <a:latin typeface="Calibri" panose="020F0502020204030204" pitchFamily="34" charset="0"/>
                <a:cs typeface="Calibri" panose="020F0502020204030204" pitchFamily="34" charset="0"/>
              </a:rPr>
              <a:t>Cost of tools is a barrier</a:t>
            </a:r>
          </a:p>
          <a:p>
            <a:pPr lvl="2"/>
            <a:r>
              <a:rPr lang="en-US" sz="2200" dirty="0">
                <a:latin typeface="Calibri" panose="020F0502020204030204" pitchFamily="34" charset="0"/>
                <a:cs typeface="Calibri" panose="020F0502020204030204" pitchFamily="34" charset="0"/>
              </a:rPr>
              <a:t>Particular </a:t>
            </a:r>
            <a:r>
              <a:rPr lang="en-US" sz="2200" dirty="0" err="1">
                <a:latin typeface="Calibri" panose="020F0502020204030204" pitchFamily="34" charset="0"/>
                <a:cs typeface="Calibri" panose="020F0502020204030204" pitchFamily="34" charset="0"/>
              </a:rPr>
              <a:t>GenAI</a:t>
            </a:r>
            <a:r>
              <a:rPr lang="en-US" sz="2200" dirty="0">
                <a:latin typeface="Calibri" panose="020F0502020204030204" pitchFamily="34" charset="0"/>
                <a:cs typeface="Calibri" panose="020F0502020204030204" pitchFamily="34" charset="0"/>
              </a:rPr>
              <a:t> tools may be restricted due to government regulation or censorship</a:t>
            </a:r>
          </a:p>
          <a:p>
            <a:pPr lvl="2"/>
            <a:endParaRPr lang="en-US" dirty="0">
              <a:latin typeface="Calibri" panose="020F0502020204030204" pitchFamily="34" charset="0"/>
              <a:cs typeface="Calibri" panose="020F0502020204030204" pitchFamily="34" charset="0"/>
            </a:endParaRPr>
          </a:p>
          <a:p>
            <a:pPr lvl="1"/>
            <a:r>
              <a:rPr lang="en-US" sz="2600" i="0" dirty="0">
                <a:effectLst/>
                <a:latin typeface="Calibri" panose="020F0502020204030204" pitchFamily="34" charset="0"/>
                <a:cs typeface="Calibri" panose="020F0502020204030204" pitchFamily="34" charset="0"/>
              </a:rPr>
              <a:t>Intellectual property issues</a:t>
            </a:r>
          </a:p>
          <a:p>
            <a:pPr lvl="2"/>
            <a:r>
              <a:rPr lang="en-US" sz="2200" dirty="0">
                <a:latin typeface="Calibri" panose="020F0502020204030204" pitchFamily="34" charset="0"/>
                <a:cs typeface="Calibri" panose="020F0502020204030204" pitchFamily="34" charset="0"/>
              </a:rPr>
              <a:t>Do not enter copyrighted materials </a:t>
            </a:r>
          </a:p>
          <a:p>
            <a:pPr lvl="2"/>
            <a:r>
              <a:rPr lang="en-US" sz="2200" dirty="0">
                <a:latin typeface="Calibri" panose="020F0502020204030204" pitchFamily="34" charset="0"/>
                <a:cs typeface="Calibri" panose="020F0502020204030204" pitchFamily="34" charset="0"/>
              </a:rPr>
              <a:t>B</a:t>
            </a:r>
            <a:r>
              <a:rPr lang="en-US" sz="2200" b="0" i="0" dirty="0">
                <a:effectLst/>
                <a:latin typeface="Calibri" panose="020F0502020204030204" pitchFamily="34" charset="0"/>
                <a:cs typeface="Calibri" panose="020F0502020204030204" pitchFamily="34" charset="0"/>
              </a:rPr>
              <a:t>lurred boundaries of authorship and ownership </a:t>
            </a:r>
            <a:r>
              <a:rPr lang="en-US" sz="2200" b="0" i="0" dirty="0">
                <a:effectLst/>
                <a:latin typeface="Calibri" panose="020F0502020204030204" pitchFamily="34" charset="0"/>
                <a:cs typeface="Calibri" panose="020F0502020204030204" pitchFamily="34" charset="0"/>
                <a:sym typeface="Wingdings" pitchFamily="2" charset="2"/>
              </a:rPr>
              <a:t> </a:t>
            </a:r>
            <a:r>
              <a:rPr lang="en-US" sz="2200" dirty="0">
                <a:latin typeface="Calibri" panose="020F0502020204030204" pitchFamily="34" charset="0"/>
                <a:cs typeface="Calibri" panose="020F0502020204030204" pitchFamily="34" charset="0"/>
              </a:rPr>
              <a:t>no clear-cut answers</a:t>
            </a:r>
          </a:p>
          <a:p>
            <a:pPr marL="457200" lvl="1" indent="0">
              <a:buNone/>
            </a:pPr>
            <a:endParaRPr lang="en-US" sz="2100"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69EA864-EF1C-92F2-F7BC-F9302CDA0E21}"/>
              </a:ext>
            </a:extLst>
          </p:cNvPr>
          <p:cNvSpPr txBox="1"/>
          <p:nvPr/>
        </p:nvSpPr>
        <p:spPr>
          <a:xfrm>
            <a:off x="838200" y="6492875"/>
            <a:ext cx="6093500" cy="276999"/>
          </a:xfrm>
          <a:prstGeom prst="rect">
            <a:avLst/>
          </a:prstGeom>
          <a:noFill/>
        </p:spPr>
        <p:txBody>
          <a:bodyPr wrap="square">
            <a:spAutoFit/>
          </a:bodyPr>
          <a:lstStyle/>
          <a:p>
            <a:r>
              <a:rPr lang="en-NL" sz="1200" dirty="0">
                <a:latin typeface="Calibri" panose="020F0502020204030204" pitchFamily="34" charset="0"/>
                <a:cs typeface="Calibri" panose="020F0502020204030204" pitchFamily="34" charset="0"/>
              </a:rPr>
              <a:t>1. https://time.com/6247678/openai-chatgpt-kenya-workers/</a:t>
            </a:r>
          </a:p>
        </p:txBody>
      </p:sp>
    </p:spTree>
    <p:extLst>
      <p:ext uri="{BB962C8B-B14F-4D97-AF65-F5344CB8AC3E}">
        <p14:creationId xmlns:p14="http://schemas.microsoft.com/office/powerpoint/2010/main" val="764321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BDFE-8BA1-0F05-5CC3-B35CFDA65A15}"/>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Best practices for ethical use of AI assistants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DC2C934-BDE5-D7DA-DBD2-875DF3EE4A63}"/>
              </a:ext>
            </a:extLst>
          </p:cNvPr>
          <p:cNvSpPr>
            <a:spLocks noGrp="1"/>
          </p:cNvSpPr>
          <p:nvPr>
            <p:ph idx="1"/>
          </p:nvPr>
        </p:nvSpPr>
        <p:spPr>
          <a:xfrm>
            <a:off x="1124262" y="1825625"/>
            <a:ext cx="10229538" cy="4351338"/>
          </a:xfrm>
        </p:spPr>
        <p:txBody>
          <a:bodyPr/>
          <a:lstStyle/>
          <a:p>
            <a:pPr algn="l">
              <a:buFont typeface="Arial" panose="020B0604020202020204" pitchFamily="34" charset="0"/>
              <a:buChar char="•"/>
            </a:pPr>
            <a:r>
              <a:rPr lang="en-US" sz="2400" b="1" i="0" dirty="0">
                <a:effectLst/>
                <a:latin typeface="Mulish"/>
              </a:rPr>
              <a:t>Avoid over-relying on the AI-coding assistant</a:t>
            </a:r>
            <a:endParaRPr lang="en-US" sz="2400" b="0" i="0" dirty="0">
              <a:effectLst/>
              <a:latin typeface="Mulish"/>
            </a:endParaRPr>
          </a:p>
          <a:p>
            <a:pPr algn="l">
              <a:buFont typeface="Arial" panose="020B0604020202020204" pitchFamily="34" charset="0"/>
              <a:buChar char="•"/>
            </a:pPr>
            <a:endParaRPr lang="en-US" sz="2400" b="0" i="0" dirty="0">
              <a:effectLst/>
              <a:latin typeface="Mulish"/>
            </a:endParaRPr>
          </a:p>
          <a:p>
            <a:pPr algn="l">
              <a:buFont typeface="Arial" panose="020B0604020202020204" pitchFamily="34" charset="0"/>
              <a:buChar char="•"/>
            </a:pPr>
            <a:r>
              <a:rPr lang="en-US" sz="2400" i="0" dirty="0">
                <a:effectLst/>
                <a:latin typeface="Mulish"/>
              </a:rPr>
              <a:t>Rigorous testing and validation </a:t>
            </a:r>
          </a:p>
          <a:p>
            <a:pPr lvl="1"/>
            <a:r>
              <a:rPr lang="en-US" sz="2000" dirty="0">
                <a:latin typeface="Mulish"/>
              </a:rPr>
              <a:t>Use t</a:t>
            </a:r>
            <a:r>
              <a:rPr lang="en-US" sz="2000" b="0" i="0" dirty="0">
                <a:effectLst/>
                <a:latin typeface="Mulish"/>
              </a:rPr>
              <a:t>ools to automatically assess code quality and safety before deployment</a:t>
            </a:r>
          </a:p>
          <a:p>
            <a:pPr lvl="1"/>
            <a:endParaRPr lang="en-US" sz="2000" b="0" i="0" dirty="0">
              <a:effectLst/>
              <a:latin typeface="Mulish"/>
            </a:endParaRPr>
          </a:p>
          <a:p>
            <a:r>
              <a:rPr lang="en-US" sz="2400" i="0" dirty="0">
                <a:effectLst/>
                <a:latin typeface="Mulish"/>
              </a:rPr>
              <a:t>Transparency and accountability in AI use</a:t>
            </a:r>
          </a:p>
          <a:p>
            <a:pPr lvl="1"/>
            <a:r>
              <a:rPr lang="en-US" sz="2000" dirty="0">
                <a:latin typeface="Mulish"/>
              </a:rPr>
              <a:t>A</a:t>
            </a:r>
            <a:r>
              <a:rPr lang="en-US" sz="2000" i="0" dirty="0">
                <a:effectLst/>
                <a:latin typeface="Mulish"/>
              </a:rPr>
              <a:t>cknowledge and cite AI-generated output in your work</a:t>
            </a:r>
          </a:p>
          <a:p>
            <a:pPr lvl="1"/>
            <a:r>
              <a:rPr lang="en-US" sz="2000" dirty="0">
                <a:latin typeface="Mulish"/>
              </a:rPr>
              <a:t>Most publishers require disclosing the use of </a:t>
            </a:r>
            <a:r>
              <a:rPr lang="en-US" sz="2000" dirty="0" err="1">
                <a:latin typeface="Mulish"/>
              </a:rPr>
              <a:t>GenAI</a:t>
            </a:r>
            <a:endParaRPr lang="en-US" sz="2000" i="0" dirty="0">
              <a:effectLst/>
              <a:latin typeface="Mulish"/>
            </a:endParaRPr>
          </a:p>
          <a:p>
            <a:pPr lvl="1"/>
            <a:endParaRPr lang="en-US" b="1" i="0" dirty="0">
              <a:effectLst/>
              <a:latin typeface="Mulish"/>
            </a:endParaRPr>
          </a:p>
          <a:p>
            <a:r>
              <a:rPr lang="en-US" sz="2400" i="0" dirty="0">
                <a:effectLst/>
                <a:latin typeface="Mulish"/>
              </a:rPr>
              <a:t>Establish and follow clear guidelines</a:t>
            </a:r>
          </a:p>
          <a:p>
            <a:endParaRPr lang="en-NL" sz="2400" dirty="0"/>
          </a:p>
        </p:txBody>
      </p:sp>
    </p:spTree>
    <p:extLst>
      <p:ext uri="{BB962C8B-B14F-4D97-AF65-F5344CB8AC3E}">
        <p14:creationId xmlns:p14="http://schemas.microsoft.com/office/powerpoint/2010/main" val="2437986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66744-5168-6191-FF6B-EFD35558EFC5}"/>
              </a:ext>
            </a:extLst>
          </p:cNvPr>
          <p:cNvSpPr>
            <a:spLocks noGrp="1"/>
          </p:cNvSpPr>
          <p:nvPr>
            <p:ph type="title"/>
          </p:nvPr>
        </p:nvSpPr>
        <p:spPr>
          <a:xfrm>
            <a:off x="640080" y="915992"/>
            <a:ext cx="5241736" cy="1366809"/>
          </a:xfrm>
        </p:spPr>
        <p:txBody>
          <a:bodyPr anchor="b">
            <a:normAutofit/>
          </a:bodyPr>
          <a:lstStyle/>
          <a:p>
            <a:r>
              <a:rPr lang="en-US" b="1" i="0" dirty="0">
                <a:effectLst/>
                <a:latin typeface="Calibri" panose="020F0502020204030204" pitchFamily="34" charset="0"/>
                <a:cs typeface="Calibri" panose="020F0502020204030204" pitchFamily="34" charset="0"/>
              </a:rPr>
              <a:t>Current AI regulations in the EU </a:t>
            </a:r>
            <a:endParaRPr lang="nl-NL" b="1" dirty="0">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4E89BAE0-5915-9ED0-6508-69532D5E5357}"/>
              </a:ext>
            </a:extLst>
          </p:cNvPr>
          <p:cNvSpPr>
            <a:spLocks noGrp="1"/>
          </p:cNvSpPr>
          <p:nvPr>
            <p:ph idx="1"/>
          </p:nvPr>
        </p:nvSpPr>
        <p:spPr>
          <a:xfrm>
            <a:off x="640080" y="2872898"/>
            <a:ext cx="4871034" cy="3985101"/>
          </a:xfrm>
        </p:spPr>
        <p:txBody>
          <a:bodyPr>
            <a:normAutofit/>
          </a:bodyPr>
          <a:lstStyle/>
          <a:p>
            <a:pPr marL="0" indent="0">
              <a:buNone/>
            </a:pPr>
            <a:r>
              <a:rPr lang="nl-NL" sz="2400" b="1" dirty="0">
                <a:latin typeface="Calibri" panose="020F0502020204030204" pitchFamily="34" charset="0"/>
                <a:cs typeface="Calibri" panose="020F0502020204030204" pitchFamily="34" charset="0"/>
              </a:rPr>
              <a:t>The AI Act </a:t>
            </a:r>
            <a:r>
              <a:rPr lang="nl-NL" sz="2400" dirty="0">
                <a:latin typeface="Calibri" panose="020F0502020204030204" pitchFamily="34" charset="0"/>
                <a:cs typeface="Calibri" panose="020F0502020204030204" pitchFamily="34" charset="0"/>
              </a:rPr>
              <a:t>(</a:t>
            </a:r>
            <a:r>
              <a:rPr lang="nl-NL" sz="2400" dirty="0" err="1">
                <a:latin typeface="Calibri" panose="020F0502020204030204" pitchFamily="34" charset="0"/>
                <a:cs typeface="Calibri" panose="020F0502020204030204" pitchFamily="34" charset="0"/>
              </a:rPr>
              <a:t>proposed</a:t>
            </a:r>
            <a:r>
              <a:rPr lang="nl-NL" sz="2400" dirty="0">
                <a:latin typeface="Calibri" panose="020F0502020204030204" pitchFamily="34" charset="0"/>
                <a:cs typeface="Calibri" panose="020F0502020204030204" pitchFamily="34" charset="0"/>
              </a:rPr>
              <a:t> in December 2023, </a:t>
            </a:r>
            <a:r>
              <a:rPr lang="nl-NL" sz="2400" dirty="0" err="1">
                <a:latin typeface="Calibri" panose="020F0502020204030204" pitchFamily="34" charset="0"/>
                <a:cs typeface="Calibri" panose="020F0502020204030204" pitchFamily="34" charset="0"/>
              </a:rPr>
              <a:t>approved</a:t>
            </a:r>
            <a:r>
              <a:rPr lang="nl-NL" sz="2400" dirty="0">
                <a:latin typeface="Calibri" panose="020F0502020204030204" pitchFamily="34" charset="0"/>
                <a:cs typeface="Calibri" panose="020F0502020204030204" pitchFamily="34" charset="0"/>
              </a:rPr>
              <a:t> on </a:t>
            </a:r>
            <a:r>
              <a:rPr lang="nl-NL" sz="2400" i="0" dirty="0" err="1">
                <a:effectLst/>
                <a:latin typeface="Calibri" panose="020F0502020204030204" pitchFamily="34" charset="0"/>
                <a:cs typeface="Calibri" panose="020F0502020204030204" pitchFamily="34" charset="0"/>
              </a:rPr>
              <a:t>March</a:t>
            </a:r>
            <a:r>
              <a:rPr lang="nl-NL" sz="2400" i="0" dirty="0">
                <a:effectLst/>
                <a:latin typeface="Calibri" panose="020F0502020204030204" pitchFamily="34" charset="0"/>
                <a:cs typeface="Calibri" panose="020F0502020204030204" pitchFamily="34" charset="0"/>
              </a:rPr>
              <a:t> 18, 2024)</a:t>
            </a:r>
          </a:p>
          <a:p>
            <a:pPr lvl="1" fontAlgn="base">
              <a:lnSpc>
                <a:spcPct val="100000"/>
              </a:lnSpc>
              <a:spcBef>
                <a:spcPts val="1200"/>
              </a:spcBef>
            </a:pPr>
            <a:r>
              <a:rPr lang="en-US" sz="2000" i="0" dirty="0">
                <a:effectLst/>
                <a:latin typeface="Calibri" panose="020F0502020204030204" pitchFamily="34" charset="0"/>
                <a:cs typeface="Calibri" panose="020F0502020204030204" pitchFamily="34" charset="0"/>
              </a:rPr>
              <a:t>Protection of Fundamental Rights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Ban on Certain AI Applications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Law Enforcement Exemptions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Obligations for High-Risk Systems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Transparency Requirements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Support for Innovation and SMEs</a:t>
            </a:r>
            <a:endParaRPr lang="nl-NL" sz="2000" i="0" dirty="0">
              <a:effectLst/>
              <a:latin typeface="Calibri" panose="020F0502020204030204" pitchFamily="34" charset="0"/>
              <a:cs typeface="Calibri" panose="020F0502020204030204" pitchFamily="34" charset="0"/>
            </a:endParaRPr>
          </a:p>
        </p:txBody>
      </p:sp>
      <p:pic>
        <p:nvPicPr>
          <p:cNvPr id="8" name="Afbeelding 7">
            <a:extLst>
              <a:ext uri="{FF2B5EF4-FFF2-40B4-BE49-F238E27FC236}">
                <a16:creationId xmlns:a16="http://schemas.microsoft.com/office/drawing/2014/main" id="{CE58B452-5314-02E5-7BBB-F63AE579B003}"/>
              </a:ext>
            </a:extLst>
          </p:cNvPr>
          <p:cNvPicPr>
            <a:picLocks noChangeAspect="1"/>
          </p:cNvPicPr>
          <p:nvPr/>
        </p:nvPicPr>
        <p:blipFill rotWithShape="1">
          <a:blip r:embed="rId3"/>
          <a:srcRect l="13385" r="1865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10888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 (2)</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in research </a:t>
            </a:r>
            <a:br>
              <a:rPr lang="en-US" sz="2400" b="1"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9759639" y="105032"/>
            <a:ext cx="2355134" cy="3323968"/>
          </a:xfrm>
          <a:prstGeom prst="rect">
            <a:avLst/>
          </a:prstGeom>
        </p:spPr>
      </p:pic>
      <p:graphicFrame>
        <p:nvGraphicFramePr>
          <p:cNvPr id="22" name="Tijdelijke aanduiding voor inhoud 2">
            <a:extLst>
              <a:ext uri="{FF2B5EF4-FFF2-40B4-BE49-F238E27FC236}">
                <a16:creationId xmlns:a16="http://schemas.microsoft.com/office/drawing/2014/main" id="{019BE793-91DE-2F9B-5B3B-74FED57DD5F9}"/>
              </a:ext>
            </a:extLst>
          </p:cNvPr>
          <p:cNvGraphicFramePr/>
          <p:nvPr>
            <p:extLst>
              <p:ext uri="{D42A27DB-BD31-4B8C-83A1-F6EECF244321}">
                <p14:modId xmlns:p14="http://schemas.microsoft.com/office/powerpoint/2010/main" val="3799531396"/>
              </p:ext>
            </p:extLst>
          </p:nvPr>
        </p:nvGraphicFramePr>
        <p:xfrm>
          <a:off x="471614" y="2903836"/>
          <a:ext cx="5329882" cy="36782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3" name="Tijdelijke aanduiding voor inhoud 2">
            <a:extLst>
              <a:ext uri="{FF2B5EF4-FFF2-40B4-BE49-F238E27FC236}">
                <a16:creationId xmlns:a16="http://schemas.microsoft.com/office/drawing/2014/main" id="{53C17F1A-B83B-CE45-2CCD-39610C86EA4E}"/>
              </a:ext>
            </a:extLst>
          </p:cNvPr>
          <p:cNvGraphicFramePr/>
          <p:nvPr>
            <p:extLst>
              <p:ext uri="{D42A27DB-BD31-4B8C-83A1-F6EECF244321}">
                <p14:modId xmlns:p14="http://schemas.microsoft.com/office/powerpoint/2010/main" val="2945123247"/>
              </p:ext>
            </p:extLst>
          </p:nvPr>
        </p:nvGraphicFramePr>
        <p:xfrm>
          <a:off x="5905501" y="2545495"/>
          <a:ext cx="6105267" cy="40365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4733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Data security</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704333" y="1690688"/>
            <a:ext cx="10783333" cy="4351338"/>
          </a:xfrm>
        </p:spPr>
        <p:txBody>
          <a:bodyPr>
            <a:normAutofit/>
          </a:bodyPr>
          <a:lstStyle/>
          <a:p>
            <a:pPr lvl="1"/>
            <a:r>
              <a:rPr lang="en-US" dirty="0">
                <a:latin typeface="Calibri" panose="020F0502020204030204" pitchFamily="34" charset="0"/>
                <a:cs typeface="Calibri" panose="020F0502020204030204" pitchFamily="34" charset="0"/>
              </a:rPr>
              <a:t>R</a:t>
            </a:r>
            <a:r>
              <a:rPr lang="en-US" b="0" i="0" dirty="0">
                <a:effectLst/>
                <a:latin typeface="Calibri" panose="020F0502020204030204" pitchFamily="34" charset="0"/>
                <a:cs typeface="Calibri" panose="020F0502020204030204" pitchFamily="34" charset="0"/>
              </a:rPr>
              <a:t>andom and systematic errors can undermine reliability</a:t>
            </a:r>
          </a:p>
          <a:p>
            <a:pPr lvl="2">
              <a:buFont typeface="Wingdings" pitchFamily="2" charset="2"/>
              <a:buChar char="à"/>
            </a:pPr>
            <a:r>
              <a:rPr lang="en-US" b="0" i="0" dirty="0">
                <a:effectLst/>
                <a:latin typeface="Calibri" panose="020F0502020204030204" pitchFamily="34" charset="0"/>
                <a:cs typeface="Calibri" panose="020F0502020204030204" pitchFamily="34" charset="0"/>
              </a:rPr>
              <a:t>GitHub Copilot generated correct code only 46.3 percent of the time</a:t>
            </a:r>
            <a:r>
              <a:rPr lang="en-US" b="0" i="0" baseline="30000" dirty="0">
                <a:effectLst/>
                <a:latin typeface="Calibri" panose="020F0502020204030204" pitchFamily="34" charset="0"/>
                <a:cs typeface="Calibri" panose="020F0502020204030204" pitchFamily="34" charset="0"/>
              </a:rPr>
              <a:t>1</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Handling sensitive research and personal data</a:t>
            </a:r>
          </a:p>
          <a:p>
            <a:pPr lvl="2"/>
            <a:r>
              <a:rPr lang="en-US" dirty="0">
                <a:latin typeface="Calibri" panose="020F0502020204030204" pitchFamily="34" charset="0"/>
                <a:cs typeface="Calibri" panose="020F0502020204030204" pitchFamily="34" charset="0"/>
              </a:rPr>
              <a:t>Your input will probably be used to further train the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a:t>
            </a:r>
          </a:p>
          <a:p>
            <a:pPr lvl="2"/>
            <a:r>
              <a:rPr lang="en-US" dirty="0">
                <a:latin typeface="Calibri" panose="020F0502020204030204" pitchFamily="34" charset="0"/>
                <a:cs typeface="Calibri" panose="020F0502020204030204" pitchFamily="34" charset="0"/>
              </a:rPr>
              <a:t>Data is processed and stored on US servers</a:t>
            </a:r>
          </a:p>
          <a:p>
            <a:pPr lvl="2"/>
            <a:endParaRPr lang="en-US" dirty="0">
              <a:latin typeface="Calibri" panose="020F0502020204030204" pitchFamily="34" charset="0"/>
              <a:cs typeface="Calibri" panose="020F0502020204030204" pitchFamily="34" charset="0"/>
            </a:endParaRPr>
          </a:p>
          <a:p>
            <a:pPr lvl="2"/>
            <a:endParaRPr lang="en-US" sz="1800" b="0" i="0" dirty="0">
              <a:effectLst/>
              <a:latin typeface="Mulish"/>
            </a:endParaRPr>
          </a:p>
          <a:p>
            <a:pPr lvl="1"/>
            <a:endParaRPr lang="en-US" sz="3200" dirty="0">
              <a:latin typeface="Calibri" panose="020F0502020204030204" pitchFamily="34" charset="0"/>
              <a:cs typeface="Calibri" panose="020F0502020204030204" pitchFamily="34" charset="0"/>
            </a:endParaRPr>
          </a:p>
          <a:p>
            <a:pPr lvl="2"/>
            <a:endParaRPr lang="en-US" sz="2800" dirty="0">
              <a:latin typeface="Calibri" panose="020F0502020204030204" pitchFamily="34" charset="0"/>
              <a:cs typeface="Calibri" panose="020F0502020204030204" pitchFamily="34" charset="0"/>
            </a:endParaRPr>
          </a:p>
          <a:p>
            <a:pPr lvl="1"/>
            <a:endParaRPr lang="en-US" sz="3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E688F5-F836-0C93-A8AC-D2D5025E7619}"/>
              </a:ext>
            </a:extLst>
          </p:cNvPr>
          <p:cNvPicPr>
            <a:picLocks noChangeAspect="1"/>
          </p:cNvPicPr>
          <p:nvPr/>
        </p:nvPicPr>
        <p:blipFill>
          <a:blip r:embed="rId2"/>
          <a:stretch>
            <a:fillRect/>
          </a:stretch>
        </p:blipFill>
        <p:spPr>
          <a:xfrm>
            <a:off x="5863295" y="4111360"/>
            <a:ext cx="6158070" cy="1937854"/>
          </a:xfrm>
          <a:prstGeom prst="rect">
            <a:avLst/>
          </a:prstGeom>
        </p:spPr>
      </p:pic>
      <p:sp>
        <p:nvSpPr>
          <p:cNvPr id="5" name="Content Placeholder 2">
            <a:extLst>
              <a:ext uri="{FF2B5EF4-FFF2-40B4-BE49-F238E27FC236}">
                <a16:creationId xmlns:a16="http://schemas.microsoft.com/office/drawing/2014/main" id="{6971EF5D-EEAE-8496-34ED-F3BED52350E5}"/>
              </a:ext>
            </a:extLst>
          </p:cNvPr>
          <p:cNvSpPr txBox="1">
            <a:spLocks/>
          </p:cNvSpPr>
          <p:nvPr/>
        </p:nvSpPr>
        <p:spPr>
          <a:xfrm>
            <a:off x="6023288" y="6067473"/>
            <a:ext cx="6158070"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https://businessinsider.com/amazon-chatgpt-openai-warns-employees-not-share-confidential-information-microsoft-2023-1</a:t>
            </a:r>
            <a:r>
              <a:rPr lang="en-US" sz="1100" dirty="0">
                <a:solidFill>
                  <a:schemeClr val="tx1"/>
                </a:solidFill>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95083DFB-38E6-0195-71C4-1C73F754A1C7}"/>
              </a:ext>
            </a:extLst>
          </p:cNvPr>
          <p:cNvPicPr>
            <a:picLocks noChangeAspect="1"/>
          </p:cNvPicPr>
          <p:nvPr/>
        </p:nvPicPr>
        <p:blipFill>
          <a:blip r:embed="rId4"/>
          <a:stretch>
            <a:fillRect/>
          </a:stretch>
        </p:blipFill>
        <p:spPr>
          <a:xfrm>
            <a:off x="187257" y="4130844"/>
            <a:ext cx="5338759" cy="1934626"/>
          </a:xfrm>
          <a:prstGeom prst="rect">
            <a:avLst/>
          </a:prstGeom>
        </p:spPr>
      </p:pic>
      <p:sp>
        <p:nvSpPr>
          <p:cNvPr id="7" name="Content Placeholder 2">
            <a:extLst>
              <a:ext uri="{FF2B5EF4-FFF2-40B4-BE49-F238E27FC236}">
                <a16:creationId xmlns:a16="http://schemas.microsoft.com/office/drawing/2014/main" id="{0B629E20-9AFA-2481-5B80-6ABA971C574D}"/>
              </a:ext>
            </a:extLst>
          </p:cNvPr>
          <p:cNvSpPr txBox="1">
            <a:spLocks/>
          </p:cNvSpPr>
          <p:nvPr/>
        </p:nvSpPr>
        <p:spPr>
          <a:xfrm>
            <a:off x="1041128" y="6108491"/>
            <a:ext cx="5414279"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https://help.openai.com/en/articles/6783457-chatgpt-general-faq</a:t>
            </a:r>
            <a:r>
              <a:rPr lang="en-US" sz="1100" dirty="0">
                <a:solidFill>
                  <a:schemeClr val="tx1"/>
                </a:solidFill>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D65A9F24-B59D-016E-3B10-811A3B6169A3}"/>
              </a:ext>
            </a:extLst>
          </p:cNvPr>
          <p:cNvSpPr txBox="1"/>
          <p:nvPr/>
        </p:nvSpPr>
        <p:spPr>
          <a:xfrm>
            <a:off x="972066" y="6459122"/>
            <a:ext cx="10515600" cy="400110"/>
          </a:xfrm>
          <a:prstGeom prst="rect">
            <a:avLst/>
          </a:prstGeom>
          <a:noFill/>
        </p:spPr>
        <p:txBody>
          <a:bodyPr wrap="square">
            <a:spAutoFit/>
          </a:bodyPr>
          <a:lstStyle/>
          <a:p>
            <a:r>
              <a:rPr lang="en-US" sz="1000" b="0" i="0" dirty="0">
                <a:solidFill>
                  <a:srgbClr val="222222"/>
                </a:solidFill>
                <a:effectLst/>
                <a:latin typeface="Calibri" panose="020F0502020204030204" pitchFamily="34" charset="0"/>
                <a:cs typeface="Calibri" panose="020F0502020204030204" pitchFamily="34" charset="0"/>
              </a:rPr>
              <a:t>1. </a:t>
            </a:r>
            <a:r>
              <a:rPr lang="en-US" sz="1000" b="0" i="0" dirty="0" err="1">
                <a:solidFill>
                  <a:srgbClr val="222222"/>
                </a:solidFill>
                <a:effectLst/>
                <a:latin typeface="Calibri" panose="020F0502020204030204" pitchFamily="34" charset="0"/>
                <a:cs typeface="Calibri" panose="020F0502020204030204" pitchFamily="34" charset="0"/>
              </a:rPr>
              <a:t>Yetistiren</a:t>
            </a:r>
            <a:r>
              <a:rPr lang="en-US" sz="1000" b="0" i="0" dirty="0">
                <a:solidFill>
                  <a:srgbClr val="222222"/>
                </a:solidFill>
                <a:effectLst/>
                <a:latin typeface="Calibri" panose="020F0502020204030204" pitchFamily="34" charset="0"/>
                <a:cs typeface="Calibri" panose="020F0502020204030204" pitchFamily="34" charset="0"/>
              </a:rPr>
              <a:t>, B., </a:t>
            </a:r>
            <a:r>
              <a:rPr lang="en-US" sz="1000" b="0" i="0" dirty="0" err="1">
                <a:solidFill>
                  <a:srgbClr val="222222"/>
                </a:solidFill>
                <a:effectLst/>
                <a:latin typeface="Calibri" panose="020F0502020204030204" pitchFamily="34" charset="0"/>
                <a:cs typeface="Calibri" panose="020F0502020204030204" pitchFamily="34" charset="0"/>
              </a:rPr>
              <a:t>Ozsoy</a:t>
            </a:r>
            <a:r>
              <a:rPr lang="en-US" sz="1000" b="0" i="0" dirty="0">
                <a:solidFill>
                  <a:srgbClr val="222222"/>
                </a:solidFill>
                <a:effectLst/>
                <a:latin typeface="Calibri" panose="020F0502020204030204" pitchFamily="34" charset="0"/>
                <a:cs typeface="Calibri" panose="020F0502020204030204" pitchFamily="34" charset="0"/>
              </a:rPr>
              <a:t>, I. and </a:t>
            </a:r>
            <a:r>
              <a:rPr lang="en-US" sz="1000" b="0" i="0" dirty="0" err="1">
                <a:solidFill>
                  <a:srgbClr val="222222"/>
                </a:solidFill>
                <a:effectLst/>
                <a:latin typeface="Calibri" panose="020F0502020204030204" pitchFamily="34" charset="0"/>
                <a:cs typeface="Calibri" panose="020F0502020204030204" pitchFamily="34" charset="0"/>
              </a:rPr>
              <a:t>Tuzun</a:t>
            </a:r>
            <a:r>
              <a:rPr lang="en-US" sz="1000" b="0" i="0" dirty="0">
                <a:solidFill>
                  <a:srgbClr val="222222"/>
                </a:solidFill>
                <a:effectLst/>
                <a:latin typeface="Calibri" panose="020F0502020204030204" pitchFamily="34" charset="0"/>
                <a:cs typeface="Calibri" panose="020F0502020204030204" pitchFamily="34" charset="0"/>
              </a:rPr>
              <a:t>, E., 2022, November. Assessing the quality of GitHub copilot’s code generation. In </a:t>
            </a:r>
            <a:r>
              <a:rPr lang="en-US" sz="1000" b="0" i="1" dirty="0">
                <a:solidFill>
                  <a:srgbClr val="222222"/>
                </a:solidFill>
                <a:effectLst/>
                <a:latin typeface="Calibri" panose="020F0502020204030204" pitchFamily="34" charset="0"/>
                <a:cs typeface="Calibri" panose="020F0502020204030204" pitchFamily="34" charset="0"/>
              </a:rPr>
              <a:t>Proceedings of the 18th international conference on predictive models and data analytics in software engineering</a:t>
            </a:r>
            <a:r>
              <a:rPr lang="en-US" sz="1000" b="0" i="0" dirty="0">
                <a:solidFill>
                  <a:srgbClr val="222222"/>
                </a:solidFill>
                <a:effectLst/>
                <a:latin typeface="Calibri" panose="020F0502020204030204" pitchFamily="34" charset="0"/>
                <a:cs typeface="Calibri" panose="020F0502020204030204" pitchFamily="34" charset="0"/>
              </a:rPr>
              <a:t> (pp. 62-71).</a:t>
            </a:r>
            <a:endParaRPr lang="en-NL"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0438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EAD2-A125-1101-C650-89CECB457ED1}"/>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Security measures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ABDCE8F-564C-D314-6A94-2B1C690A2813}"/>
              </a:ext>
            </a:extLst>
          </p:cNvPr>
          <p:cNvSpPr>
            <a:spLocks noGrp="1"/>
          </p:cNvSpPr>
          <p:nvPr>
            <p:ph idx="1"/>
          </p:nvPr>
        </p:nvSpPr>
        <p:spPr>
          <a:xfrm>
            <a:off x="1079292" y="1735685"/>
            <a:ext cx="10274508" cy="4351338"/>
          </a:xfrm>
        </p:spPr>
        <p:txBody>
          <a:bodyPr/>
          <a:lstStyle/>
          <a:p>
            <a:r>
              <a:rPr lang="en-US" sz="2400" i="0" dirty="0">
                <a:effectLst/>
                <a:latin typeface="Mulish"/>
              </a:rPr>
              <a:t>Use offline AI tools</a:t>
            </a:r>
          </a:p>
          <a:p>
            <a:pPr lvl="1"/>
            <a:r>
              <a:rPr lang="en-US" sz="1800" b="0" i="0" u="none" strike="noStrike" dirty="0">
                <a:effectLst/>
                <a:latin typeface="Mulish"/>
                <a:hlinkClick r:id="rId3">
                  <a:extLst>
                    <a:ext uri="{A12FA001-AC4F-418D-AE19-62706E023703}">
                      <ahyp:hlinkClr xmlns:ahyp="http://schemas.microsoft.com/office/drawing/2018/hyperlinkcolor" val="tx"/>
                    </a:ext>
                  </a:extLst>
                </a:hlinkClick>
              </a:rPr>
              <a:t>TabNine</a:t>
            </a:r>
            <a:r>
              <a:rPr lang="en-US" sz="1800" b="0" i="0" dirty="0">
                <a:effectLst/>
                <a:latin typeface="Mulish"/>
              </a:rPr>
              <a:t> can be run locally without the need for Internet access</a:t>
            </a:r>
          </a:p>
          <a:p>
            <a:pPr lvl="1"/>
            <a:r>
              <a:rPr lang="en-US" sz="1800" b="0" i="0" dirty="0">
                <a:effectLst/>
                <a:latin typeface="Mulish"/>
              </a:rPr>
              <a:t>Training a </a:t>
            </a:r>
            <a:r>
              <a:rPr lang="en-US" sz="1800" b="0" i="0" u="none" strike="noStrike" dirty="0">
                <a:effectLst/>
                <a:latin typeface="Mulish"/>
                <a:hlinkClick r:id="rId4">
                  <a:extLst>
                    <a:ext uri="{A12FA001-AC4F-418D-AE19-62706E023703}">
                      <ahyp:hlinkClr xmlns:ahyp="http://schemas.microsoft.com/office/drawing/2018/hyperlinkcolor" val="tx"/>
                    </a:ext>
                  </a:extLst>
                </a:hlinkClick>
              </a:rPr>
              <a:t>LLaMA</a:t>
            </a:r>
            <a:r>
              <a:rPr lang="en-US" sz="1800" b="0" i="0" dirty="0">
                <a:effectLst/>
                <a:latin typeface="Mulish"/>
              </a:rPr>
              <a:t> model locally, which allows for a customized coding assistant </a:t>
            </a:r>
          </a:p>
          <a:p>
            <a:pPr algn="l">
              <a:buFont typeface="Arial" panose="020B0604020202020204" pitchFamily="34" charset="0"/>
              <a:buChar char="•"/>
            </a:pPr>
            <a:r>
              <a:rPr lang="en-US" sz="2400" b="1" i="0" dirty="0">
                <a:effectLst/>
                <a:latin typeface="Mulish"/>
              </a:rPr>
              <a:t>Code review processes</a:t>
            </a:r>
            <a:r>
              <a:rPr lang="en-US" sz="2400" b="0" i="0" dirty="0">
                <a:effectLst/>
                <a:latin typeface="Mulish"/>
              </a:rPr>
              <a:t> for potential vulnerabilities and errors</a:t>
            </a:r>
            <a:endParaRPr lang="en-US" sz="2400" b="1" i="0" dirty="0">
              <a:effectLst/>
              <a:latin typeface="Mulish"/>
            </a:endParaRPr>
          </a:p>
          <a:p>
            <a:pPr algn="l">
              <a:buFont typeface="Arial" panose="020B0604020202020204" pitchFamily="34" charset="0"/>
              <a:buChar char="•"/>
            </a:pPr>
            <a:r>
              <a:rPr lang="en-US" sz="2400" i="0" dirty="0">
                <a:effectLst/>
                <a:latin typeface="Mulish"/>
              </a:rPr>
              <a:t>Secure development practices</a:t>
            </a:r>
          </a:p>
          <a:p>
            <a:pPr algn="l">
              <a:buFont typeface="Arial" panose="020B0604020202020204" pitchFamily="34" charset="0"/>
              <a:buChar char="•"/>
            </a:pPr>
            <a:r>
              <a:rPr lang="en-US" sz="2400" b="1" i="0" dirty="0">
                <a:effectLst/>
                <a:latin typeface="Mulish"/>
              </a:rPr>
              <a:t>Access controls and data encryption</a:t>
            </a:r>
            <a:r>
              <a:rPr lang="en-US" sz="2400" b="0" i="0" dirty="0">
                <a:effectLst/>
                <a:latin typeface="Mulish"/>
              </a:rPr>
              <a:t> to protect sensitive code bases </a:t>
            </a:r>
          </a:p>
          <a:p>
            <a:pPr lvl="1"/>
            <a:r>
              <a:rPr lang="en-US" sz="1800" dirty="0">
                <a:latin typeface="Mulish"/>
              </a:rPr>
              <a:t>P</a:t>
            </a:r>
            <a:r>
              <a:rPr lang="en-US" sz="1800" b="0" i="0" dirty="0">
                <a:effectLst/>
                <a:latin typeface="Mulish"/>
              </a:rPr>
              <a:t>revents unauthorized access </a:t>
            </a:r>
            <a:r>
              <a:rPr lang="en-US" sz="1800" b="0" i="0" dirty="0">
                <a:effectLst/>
                <a:latin typeface="Mulish"/>
                <a:sym typeface="Wingdings" pitchFamily="2" charset="2"/>
              </a:rPr>
              <a:t></a:t>
            </a:r>
            <a:r>
              <a:rPr lang="en-US" sz="1800" b="0" i="0" dirty="0">
                <a:effectLst/>
                <a:latin typeface="Mulish"/>
              </a:rPr>
              <a:t> reducing the risk of data breaches or malicious tampering.</a:t>
            </a:r>
          </a:p>
          <a:p>
            <a:pPr algn="l">
              <a:buFont typeface="Arial" panose="020B0604020202020204" pitchFamily="34" charset="0"/>
              <a:buChar char="•"/>
            </a:pPr>
            <a:r>
              <a:rPr lang="en-US" sz="2400" i="0" dirty="0">
                <a:effectLst/>
                <a:latin typeface="Mulish"/>
              </a:rPr>
              <a:t>Continuous monitoring and updates</a:t>
            </a:r>
          </a:p>
          <a:p>
            <a:pPr lvl="1"/>
            <a:r>
              <a:rPr lang="en-US" sz="1800" b="0" i="0" dirty="0">
                <a:effectLst/>
                <a:latin typeface="Mulish"/>
              </a:rPr>
              <a:t>Automate updates and ensure that the latest security practices are consistently applied </a:t>
            </a:r>
            <a:r>
              <a:rPr lang="en-US" sz="1800" b="0" i="0" dirty="0">
                <a:effectLst/>
                <a:latin typeface="Mulish"/>
                <a:sym typeface="Wingdings" pitchFamily="2" charset="2"/>
              </a:rPr>
              <a:t> minimize the introduction of vulnerabilities</a:t>
            </a:r>
            <a:endParaRPr lang="en-US" sz="1800" b="0" i="0" dirty="0">
              <a:effectLst/>
              <a:latin typeface="Mulish"/>
            </a:endParaRPr>
          </a:p>
          <a:p>
            <a:pPr algn="l">
              <a:buFont typeface="Arial" panose="020B0604020202020204" pitchFamily="34" charset="0"/>
              <a:buChar char="•"/>
            </a:pPr>
            <a:r>
              <a:rPr lang="en-US" sz="2400" i="0" dirty="0">
                <a:effectLst/>
                <a:latin typeface="Mulish"/>
              </a:rPr>
              <a:t>Collaborative Oversight</a:t>
            </a:r>
          </a:p>
          <a:p>
            <a:pPr lvl="1"/>
            <a:r>
              <a:rPr lang="en-US" sz="1800" dirty="0">
                <a:latin typeface="Mulish"/>
              </a:rPr>
              <a:t>R</a:t>
            </a:r>
            <a:r>
              <a:rPr lang="en-US" sz="1800" b="0" i="0" dirty="0">
                <a:effectLst/>
                <a:latin typeface="Mulish"/>
              </a:rPr>
              <a:t>egular code reviews can promote collective responsibility, enhancing code quality through diverse perspectives</a:t>
            </a:r>
          </a:p>
          <a:p>
            <a:endParaRPr lang="en-NL" sz="2000" dirty="0"/>
          </a:p>
        </p:txBody>
      </p:sp>
    </p:spTree>
    <p:extLst>
      <p:ext uri="{BB962C8B-B14F-4D97-AF65-F5344CB8AC3E}">
        <p14:creationId xmlns:p14="http://schemas.microsoft.com/office/powerpoint/2010/main" val="2416683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75559-0224-1FAC-BA8E-F5356831F392}"/>
              </a:ext>
            </a:extLst>
          </p:cNvPr>
          <p:cNvSpPr>
            <a:spLocks noGrp="1"/>
          </p:cNvSpPr>
          <p:nvPr>
            <p:ph type="body" sz="quarter" idx="13"/>
          </p:nvPr>
        </p:nvSpPr>
        <p:spPr>
          <a:xfrm>
            <a:off x="4380877" y="1543049"/>
            <a:ext cx="7026638" cy="4872741"/>
          </a:xfrm>
        </p:spPr>
        <p:txBody>
          <a:bodyPr/>
          <a:lstStyle/>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List at least two potential risks or vulnerabilities that could arise from using an AI coding assistant in this project.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For each risk identified, propose a specific mitigation strategy. Explain how this strategy addresses the risk and aligns with the best practices discussed in the lesson.</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Draft a set of at least 5 ethical guidelines for your team to follow when using the AI coding assistant. These should cover areas such as </a:t>
            </a:r>
            <a:r>
              <a:rPr lang="en-US" sz="1800" b="0" i="1" dirty="0">
                <a:solidFill>
                  <a:schemeClr val="tx1"/>
                </a:solidFill>
                <a:effectLst/>
                <a:latin typeface="Calibri" panose="020F0502020204030204" pitchFamily="34" charset="0"/>
                <a:cs typeface="Calibri" panose="020F0502020204030204" pitchFamily="34" charset="0"/>
              </a:rPr>
              <a:t>bias prevention, code review processes, and data privacy</a:t>
            </a:r>
            <a:r>
              <a:rPr lang="en-US" sz="1800" b="0" i="0" dirty="0">
                <a:solidFill>
                  <a:schemeClr val="tx1"/>
                </a:solidFill>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Outline a security protocol that includes at least three specific measures to protect sensitive data and ensure the integrity of the AI-assisted development process.</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Design a collaborative code review process that leverages the strengths of both human developers and the AI assistant while mitigating potential risks.</a:t>
            </a:r>
            <a:endParaRPr lang="en-US" sz="1800" dirty="0">
              <a:solidFill>
                <a:schemeClr val="tx1"/>
              </a:solidFill>
              <a:latin typeface="Calibri" panose="020F0502020204030204" pitchFamily="34" charset="0"/>
              <a:cs typeface="Calibri" panose="020F0502020204030204" pitchFamily="34" charset="0"/>
            </a:endParaRPr>
          </a:p>
          <a:p>
            <a:pPr algn="ctr"/>
            <a:r>
              <a:rPr lang="en-US" sz="2400" b="1" i="0" dirty="0">
                <a:solidFill>
                  <a:schemeClr val="tx1"/>
                </a:solidFill>
                <a:effectLst/>
                <a:latin typeface="Calibri" panose="020F0502020204030204" pitchFamily="34" charset="0"/>
                <a:cs typeface="Calibri" panose="020F0502020204030204" pitchFamily="34" charset="0"/>
              </a:rPr>
              <a:t>Let’s discuss your results!</a:t>
            </a:r>
          </a:p>
          <a:p>
            <a:endParaRPr lang="en-NL" sz="18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C0901B5-DA2C-5B16-6A5F-29E0066C23EE}"/>
              </a:ext>
            </a:extLst>
          </p:cNvPr>
          <p:cNvSpPr txBox="1"/>
          <p:nvPr/>
        </p:nvSpPr>
        <p:spPr>
          <a:xfrm>
            <a:off x="4380876" y="758805"/>
            <a:ext cx="67189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AI coding assistant ethics challenge (15 min)</a:t>
            </a:r>
          </a:p>
        </p:txBody>
      </p:sp>
    </p:spTree>
    <p:extLst>
      <p:ext uri="{BB962C8B-B14F-4D97-AF65-F5344CB8AC3E}">
        <p14:creationId xmlns:p14="http://schemas.microsoft.com/office/powerpoint/2010/main" val="343729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6E9D-6221-8E4A-BEBE-1EE9A2015982}"/>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684F6158-DC56-2742-9B0B-28B0612BD6B7}"/>
              </a:ext>
            </a:extLst>
          </p:cNvPr>
          <p:cNvSpPr>
            <a:spLocks noGrp="1"/>
          </p:cNvSpPr>
          <p:nvPr>
            <p:ph idx="1"/>
          </p:nvPr>
        </p:nvSpPr>
        <p:spPr>
          <a:xfrm>
            <a:off x="1079292" y="1825625"/>
            <a:ext cx="10274508" cy="4351338"/>
          </a:xfrm>
        </p:spPr>
        <p:txBody>
          <a:bodyPr/>
          <a:lstStyle/>
          <a:p>
            <a:r>
              <a:rPr lang="en-US" sz="2400" dirty="0">
                <a:latin typeface="Calibri" panose="020F0502020204030204" pitchFamily="34" charset="0"/>
                <a:cs typeface="Calibri" panose="020F0502020204030204" pitchFamily="34" charset="0"/>
              </a:rPr>
              <a:t>Code generation and optimization using Chat, Command, and Autocomplete functions of </a:t>
            </a:r>
            <a:r>
              <a:rPr lang="en-US" sz="2400" dirty="0" err="1">
                <a:latin typeface="Calibri" panose="020F0502020204030204" pitchFamily="34" charset="0"/>
                <a:cs typeface="Calibri" panose="020F0502020204030204" pitchFamily="34" charset="0"/>
              </a:rPr>
              <a:t>Codeium</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 best practices (e.g., always review generated code) and be cautious with sensitive data</a:t>
            </a:r>
          </a:p>
          <a:p>
            <a:r>
              <a:rPr lang="en-US" sz="2400" dirty="0">
                <a:latin typeface="Calibri" panose="020F0502020204030204" pitchFamily="34" charset="0"/>
                <a:cs typeface="Calibri" panose="020F0502020204030204" pitchFamily="34" charset="0"/>
              </a:rPr>
              <a:t>Be aware of potential biases in AI-generated code and ensure ethical coding practices</a:t>
            </a:r>
          </a:p>
          <a:p>
            <a:r>
              <a:rPr lang="en-US" sz="2400" b="1" dirty="0">
                <a:latin typeface="Calibri" panose="020F0502020204030204" pitchFamily="34" charset="0"/>
                <a:cs typeface="Calibri" panose="020F0502020204030204" pitchFamily="34" charset="0"/>
              </a:rPr>
              <a:t>Use AI as a tool to augment, not replace, your coding skills!</a:t>
            </a:r>
          </a:p>
          <a:p>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1BDD0A-6107-BAC5-534E-A9C1C60BEFF1}"/>
              </a:ext>
            </a:extLst>
          </p:cNvPr>
          <p:cNvSpPr txBox="1"/>
          <p:nvPr/>
        </p:nvSpPr>
        <p:spPr>
          <a:xfrm>
            <a:off x="4200993" y="5715298"/>
            <a:ext cx="6093500"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What are your questions?</a:t>
            </a:r>
          </a:p>
        </p:txBody>
      </p:sp>
    </p:spTree>
    <p:extLst>
      <p:ext uri="{BB962C8B-B14F-4D97-AF65-F5344CB8AC3E}">
        <p14:creationId xmlns:p14="http://schemas.microsoft.com/office/powerpoint/2010/main" val="438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020904" y="1471052"/>
            <a:ext cx="7239415" cy="3915895"/>
          </a:xfrm>
        </p:spPr>
        <p:txBody>
          <a:bodyPr/>
          <a:lstStyle/>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AI in coding (20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Overview of coding assistants </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Break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Context awareness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Break </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Data security and ethical considerations (40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Practical exercises (15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Wrapping up and Q&amp;A (10 min)</a:t>
            </a: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dirty="0">
              <a:solidFill>
                <a:schemeClr val="tx1"/>
              </a:solidFill>
            </a:endParaRPr>
          </a:p>
        </p:txBody>
      </p:sp>
      <p:sp>
        <p:nvSpPr>
          <p:cNvPr id="3" name="Title 1">
            <a:extLst>
              <a:ext uri="{FF2B5EF4-FFF2-40B4-BE49-F238E27FC236}">
                <a16:creationId xmlns:a16="http://schemas.microsoft.com/office/drawing/2014/main" id="{7670BFBF-348B-A160-A302-7AAB54A1984A}"/>
              </a:ext>
            </a:extLst>
          </p:cNvPr>
          <p:cNvSpPr txBox="1">
            <a:spLocks/>
          </p:cNvSpPr>
          <p:nvPr/>
        </p:nvSpPr>
        <p:spPr>
          <a:xfrm>
            <a:off x="4467070" y="365125"/>
            <a:ext cx="6347085" cy="132556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latin typeface="Calibri" panose="020F0502020204030204" pitchFamily="34" charset="0"/>
                <a:cs typeface="Calibri" panose="020F0502020204030204" pitchFamily="34" charset="0"/>
              </a:rPr>
              <a:t>Workshop agenda</a:t>
            </a:r>
          </a:p>
        </p:txBody>
      </p:sp>
    </p:spTree>
    <p:extLst>
      <p:ext uri="{BB962C8B-B14F-4D97-AF65-F5344CB8AC3E}">
        <p14:creationId xmlns:p14="http://schemas.microsoft.com/office/powerpoint/2010/main" val="341390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CFDB-6495-F04A-ABA1-3A7535D6D1EB}"/>
              </a:ext>
            </a:extLst>
          </p:cNvPr>
          <p:cNvSpPr>
            <a:spLocks noGrp="1"/>
          </p:cNvSpPr>
          <p:nvPr>
            <p:ph type="title"/>
          </p:nvPr>
        </p:nvSpPr>
        <p:spPr/>
        <p:txBody>
          <a:bodyPr/>
          <a:lstStyle/>
          <a:p>
            <a:r>
              <a:rPr lang="en-US" dirty="0"/>
              <a:t>Workshop feedback</a:t>
            </a:r>
          </a:p>
        </p:txBody>
      </p:sp>
      <p:sp>
        <p:nvSpPr>
          <p:cNvPr id="3" name="Content Placeholder 2">
            <a:extLst>
              <a:ext uri="{FF2B5EF4-FFF2-40B4-BE49-F238E27FC236}">
                <a16:creationId xmlns:a16="http://schemas.microsoft.com/office/drawing/2014/main" id="{91727B52-58B4-AC49-A439-DA766EBCD7B9}"/>
              </a:ext>
            </a:extLst>
          </p:cNvPr>
          <p:cNvSpPr>
            <a:spLocks noGrp="1"/>
          </p:cNvSpPr>
          <p:nvPr>
            <p:ph idx="1"/>
          </p:nvPr>
        </p:nvSpPr>
        <p:spPr/>
        <p:txBody>
          <a:bodyPr/>
          <a:lstStyle/>
          <a:p>
            <a:r>
              <a:rPr lang="en-US" b="1" dirty="0">
                <a:latin typeface="Calibri" panose="020F0502020204030204" pitchFamily="34" charset="0"/>
                <a:cs typeface="Calibri" panose="020F0502020204030204" pitchFamily="34" charset="0"/>
              </a:rPr>
              <a:t>Survey:</a:t>
            </a:r>
            <a:r>
              <a:rPr lang="en-US" dirty="0">
                <a:latin typeface="Calibri" panose="020F0502020204030204" pitchFamily="34" charset="0"/>
                <a:cs typeface="Calibri" panose="020F0502020204030204" pitchFamily="34" charset="0"/>
              </a:rPr>
              <a:t> here will be a QR code to a feedback form</a:t>
            </a:r>
          </a:p>
        </p:txBody>
      </p:sp>
    </p:spTree>
    <p:extLst>
      <p:ext uri="{BB962C8B-B14F-4D97-AF65-F5344CB8AC3E}">
        <p14:creationId xmlns:p14="http://schemas.microsoft.com/office/powerpoint/2010/main" val="2866438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AA6A-9F95-C8EC-D1FC-F604A9ABB330}"/>
              </a:ext>
            </a:extLst>
          </p:cNvPr>
          <p:cNvSpPr>
            <a:spLocks noGrp="1"/>
          </p:cNvSpPr>
          <p:nvPr>
            <p:ph type="title"/>
          </p:nvPr>
        </p:nvSpPr>
        <p:spPr>
          <a:xfrm>
            <a:off x="6089483" y="1890437"/>
            <a:ext cx="6096000" cy="1215301"/>
          </a:xfrm>
        </p:spPr>
        <p:txBody>
          <a:bodyPr/>
          <a:lstStyle/>
          <a:p>
            <a:pPr algn="ctr"/>
            <a:r>
              <a:rPr lang="en-NL" dirty="0"/>
              <a:t>Giulia Crocioni</a:t>
            </a:r>
            <a:br>
              <a:rPr lang="en-NL" dirty="0"/>
            </a:br>
            <a:r>
              <a:rPr lang="en-NL" sz="2400" b="0" dirty="0"/>
              <a:t>g.crocioni@esciencecenter.nl</a:t>
            </a:r>
            <a:endParaRPr lang="en-NL" b="0" dirty="0"/>
          </a:p>
        </p:txBody>
      </p:sp>
      <p:sp>
        <p:nvSpPr>
          <p:cNvPr id="3" name="Content Placeholder 2">
            <a:extLst>
              <a:ext uri="{FF2B5EF4-FFF2-40B4-BE49-F238E27FC236}">
                <a16:creationId xmlns:a16="http://schemas.microsoft.com/office/drawing/2014/main" id="{2DE63D19-C4DD-8EC2-4BA6-95C90E92C98C}"/>
              </a:ext>
            </a:extLst>
          </p:cNvPr>
          <p:cNvSpPr>
            <a:spLocks noGrp="1"/>
          </p:cNvSpPr>
          <p:nvPr>
            <p:ph idx="1"/>
          </p:nvPr>
        </p:nvSpPr>
        <p:spPr>
          <a:xfrm>
            <a:off x="1866761" y="2572746"/>
            <a:ext cx="3379796" cy="1712507"/>
          </a:xfrm>
        </p:spPr>
        <p:txBody>
          <a:bodyPr anchor="ctr"/>
          <a:lstStyle/>
          <a:p>
            <a:pPr algn="ctr"/>
            <a:r>
              <a:rPr lang="en-NL" sz="3600" dirty="0">
                <a:solidFill>
                  <a:schemeClr val="tx1"/>
                </a:solidFill>
              </a:rPr>
              <a:t>Thank you for your participation!</a:t>
            </a:r>
          </a:p>
        </p:txBody>
      </p:sp>
      <p:sp>
        <p:nvSpPr>
          <p:cNvPr id="4" name="Title 1">
            <a:extLst>
              <a:ext uri="{FF2B5EF4-FFF2-40B4-BE49-F238E27FC236}">
                <a16:creationId xmlns:a16="http://schemas.microsoft.com/office/drawing/2014/main" id="{38A58CB1-EDC2-72B1-28D8-658495100D57}"/>
              </a:ext>
            </a:extLst>
          </p:cNvPr>
          <p:cNvSpPr txBox="1">
            <a:spLocks/>
          </p:cNvSpPr>
          <p:nvPr/>
        </p:nvSpPr>
        <p:spPr>
          <a:xfrm>
            <a:off x="6089483" y="5247681"/>
            <a:ext cx="6095999" cy="1215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NL" dirty="0"/>
              <a:t>Olga Minaeva</a:t>
            </a:r>
          </a:p>
          <a:p>
            <a:pPr algn="ctr"/>
            <a:r>
              <a:rPr lang="en-NL" sz="2400" b="0" dirty="0"/>
              <a:t>o.minaeva@nwo-i.nl</a:t>
            </a:r>
          </a:p>
        </p:txBody>
      </p:sp>
      <p:pic>
        <p:nvPicPr>
          <p:cNvPr id="6" name="Picture 5" descr="A person in a green blouse&#10;&#10;Description automatically generated">
            <a:extLst>
              <a:ext uri="{FF2B5EF4-FFF2-40B4-BE49-F238E27FC236}">
                <a16:creationId xmlns:a16="http://schemas.microsoft.com/office/drawing/2014/main" id="{DEA87B52-FB2E-BCD1-C763-B151AF738273}"/>
              </a:ext>
            </a:extLst>
          </p:cNvPr>
          <p:cNvPicPr>
            <a:picLocks noChangeAspect="1"/>
          </p:cNvPicPr>
          <p:nvPr/>
        </p:nvPicPr>
        <p:blipFill>
          <a:blip r:embed="rId2">
            <a:extLst>
              <a:ext uri="{28A0092B-C50C-407E-A947-70E740481C1C}">
                <a14:useLocalDpi xmlns:a14="http://schemas.microsoft.com/office/drawing/2010/main" val="0"/>
              </a:ext>
            </a:extLst>
          </a:blip>
          <a:srcRect l="7113" t="3203" r="11614" b="32944"/>
          <a:stretch/>
        </p:blipFill>
        <p:spPr>
          <a:xfrm>
            <a:off x="8342731" y="184903"/>
            <a:ext cx="1589505" cy="1513573"/>
          </a:xfrm>
          <a:prstGeom prst="ellipse">
            <a:avLst/>
          </a:prstGeom>
        </p:spPr>
      </p:pic>
      <p:pic>
        <p:nvPicPr>
          <p:cNvPr id="8" name="Picture 7" descr="A person smiling at the camera&#10;&#10;Description automatically generated">
            <a:extLst>
              <a:ext uri="{FF2B5EF4-FFF2-40B4-BE49-F238E27FC236}">
                <a16:creationId xmlns:a16="http://schemas.microsoft.com/office/drawing/2014/main" id="{189F01FB-4925-5F74-8A8C-1A58EC14D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731" y="3381957"/>
            <a:ext cx="1589505" cy="1589505"/>
          </a:xfrm>
          <a:prstGeom prst="ellipse">
            <a:avLst/>
          </a:prstGeom>
        </p:spPr>
      </p:pic>
      <p:pic>
        <p:nvPicPr>
          <p:cNvPr id="1026" name="Picture 2" descr="Project management Applied and Engineering Sciences (AES) | NWO">
            <a:extLst>
              <a:ext uri="{FF2B5EF4-FFF2-40B4-BE49-F238E27FC236}">
                <a16:creationId xmlns:a16="http://schemas.microsoft.com/office/drawing/2014/main" id="{F5263F05-A432-357C-40BB-9D40501F0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261" y="0"/>
            <a:ext cx="1341739" cy="217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98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C987-F192-8B57-CD53-CCFF2ED7C4C5}"/>
              </a:ext>
            </a:extLst>
          </p:cNvPr>
          <p:cNvSpPr>
            <a:spLocks noGrp="1"/>
          </p:cNvSpPr>
          <p:nvPr>
            <p:ph type="title"/>
          </p:nvPr>
        </p:nvSpPr>
        <p:spPr/>
        <p:txBody>
          <a:bodyPr/>
          <a:lstStyle/>
          <a:p>
            <a:r>
              <a:rPr lang="en-NL" sz="4000" dirty="0">
                <a:latin typeface="Calibri" panose="020F0502020204030204" pitchFamily="34" charset="0"/>
                <a:cs typeface="Calibri" panose="020F0502020204030204" pitchFamily="34" charset="0"/>
              </a:rPr>
              <a:t>Main objectives:</a:t>
            </a:r>
          </a:p>
        </p:txBody>
      </p:sp>
      <p:sp>
        <p:nvSpPr>
          <p:cNvPr id="3" name="Content Placeholder 2">
            <a:extLst>
              <a:ext uri="{FF2B5EF4-FFF2-40B4-BE49-F238E27FC236}">
                <a16:creationId xmlns:a16="http://schemas.microsoft.com/office/drawing/2014/main" id="{BA9CB469-CE0D-1F73-10F8-7940D2DD21D3}"/>
              </a:ext>
            </a:extLst>
          </p:cNvPr>
          <p:cNvSpPr>
            <a:spLocks noGrp="1"/>
          </p:cNvSpPr>
          <p:nvPr>
            <p:ph idx="1"/>
          </p:nvPr>
        </p:nvSpPr>
        <p:spPr/>
        <p:txBody>
          <a:bodyPr/>
          <a:lstStyle/>
          <a:p>
            <a:r>
              <a:rPr lang="en-US" sz="2400" dirty="0">
                <a:latin typeface="Calibri" panose="020F0502020204030204" pitchFamily="34" charset="0"/>
                <a:cs typeface="Calibri" panose="020F0502020204030204" pitchFamily="34" charset="0"/>
              </a:rPr>
              <a:t>Familiarize with the concept of AI coding assistants, available tools, and capabilities</a:t>
            </a:r>
          </a:p>
          <a:p>
            <a:r>
              <a:rPr lang="en-US" sz="2400" dirty="0">
                <a:latin typeface="Calibri" panose="020F0502020204030204" pitchFamily="34" charset="0"/>
                <a:cs typeface="Calibri" panose="020F0502020204030204" pitchFamily="34" charset="0"/>
              </a:rPr>
              <a:t>Learn to generate code and optimize its performance using an AI coding assistant</a:t>
            </a:r>
          </a:p>
          <a:p>
            <a:r>
              <a:rPr lang="en-US" sz="2400" dirty="0">
                <a:latin typeface="Calibri" panose="020F0502020204030204" pitchFamily="34" charset="0"/>
                <a:cs typeface="Calibri" panose="020F0502020204030204" pitchFamily="34" charset="0"/>
              </a:rPr>
              <a:t>Recognize, evaluate, and mitigate ethical and security considerations when using AI coding assistant</a:t>
            </a:r>
          </a:p>
          <a:p>
            <a:endParaRPr lang="en-N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98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69DDF1E-9A93-785D-081C-F65758C0E4AE}"/>
              </a:ext>
            </a:extLst>
          </p:cNvPr>
          <p:cNvGraphicFramePr/>
          <p:nvPr>
            <p:extLst>
              <p:ext uri="{D42A27DB-BD31-4B8C-83A1-F6EECF244321}">
                <p14:modId xmlns:p14="http://schemas.microsoft.com/office/powerpoint/2010/main" val="871377224"/>
              </p:ext>
            </p:extLst>
          </p:nvPr>
        </p:nvGraphicFramePr>
        <p:xfrm>
          <a:off x="2353455" y="2983043"/>
          <a:ext cx="9263921" cy="3672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3145AFDE-A64A-9B23-3DC7-10B1493012E5}"/>
              </a:ext>
            </a:extLst>
          </p:cNvPr>
          <p:cNvSpPr txBox="1">
            <a:spLocks/>
          </p:cNvSpPr>
          <p:nvPr/>
        </p:nvSpPr>
        <p:spPr>
          <a:xfrm>
            <a:off x="4429354" y="775462"/>
            <a:ext cx="6198672" cy="436559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kern="1200">
                <a:solidFill>
                  <a:schemeClr val="tx2"/>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611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429354" y="775462"/>
            <a:ext cx="6198672" cy="4365599"/>
          </a:xfrm>
        </p:spPr>
        <p:txBody>
          <a:body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Context awareness to suggest relevant code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NLP to interpret natural language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Learning from user interaction (i.e., adjusting to individual developer preferences and coding styles)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Code generation and refactoring</a:t>
            </a:r>
            <a:r>
              <a:rPr lang="en-NL" sz="2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Multilanguage support</a:t>
            </a:r>
          </a:p>
        </p:txBody>
      </p:sp>
    </p:spTree>
    <p:extLst>
      <p:ext uri="{BB962C8B-B14F-4D97-AF65-F5344CB8AC3E}">
        <p14:creationId xmlns:p14="http://schemas.microsoft.com/office/powerpoint/2010/main" val="327922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4B0662-CCFB-4C12-6F1A-9ACDE43252F4}"/>
              </a:ext>
            </a:extLst>
          </p:cNvPr>
          <p:cNvSpPr>
            <a:spLocks noGrp="1"/>
          </p:cNvSpPr>
          <p:nvPr>
            <p:ph type="body" sz="quarter" idx="13"/>
          </p:nvPr>
        </p:nvSpPr>
        <p:spPr>
          <a:xfrm>
            <a:off x="4483964" y="791403"/>
            <a:ext cx="5938837" cy="340426"/>
          </a:xfrm>
        </p:spPr>
        <p:txBody>
          <a:bodyPr/>
          <a:lstStyle/>
          <a:p>
            <a:r>
              <a:rPr lang="en-NL" sz="2800" b="1" dirty="0">
                <a:solidFill>
                  <a:schemeClr val="tx1"/>
                </a:solidFill>
                <a:latin typeface="Calibri" panose="020F0502020204030204" pitchFamily="34" charset="0"/>
                <a:cs typeface="Calibri" panose="020F0502020204030204" pitchFamily="34" charset="0"/>
              </a:rPr>
              <a:t>Areas of application</a:t>
            </a:r>
          </a:p>
        </p:txBody>
      </p:sp>
      <p:sp>
        <p:nvSpPr>
          <p:cNvPr id="4" name="TextBox 3">
            <a:extLst>
              <a:ext uri="{FF2B5EF4-FFF2-40B4-BE49-F238E27FC236}">
                <a16:creationId xmlns:a16="http://schemas.microsoft.com/office/drawing/2014/main" id="{3263EF3B-9EB6-C0DF-682D-CCF9EEE27616}"/>
              </a:ext>
            </a:extLst>
          </p:cNvPr>
          <p:cNvSpPr txBox="1"/>
          <p:nvPr/>
        </p:nvSpPr>
        <p:spPr>
          <a:xfrm>
            <a:off x="4483964" y="1555931"/>
            <a:ext cx="7225816" cy="4985980"/>
          </a:xfrm>
          <a:prstGeom prst="rect">
            <a:avLst/>
          </a:prstGeom>
          <a:noFill/>
        </p:spPr>
        <p:txBody>
          <a:bodyPr wrap="square">
            <a:spAutoFit/>
          </a:bodyPr>
          <a:lstStyle/>
          <a:p>
            <a:pPr marL="342900" indent="-342900">
              <a:buFont typeface="+mj-lt"/>
              <a:buAutoNum type="arabicPeriod"/>
            </a:pPr>
            <a:r>
              <a:rPr lang="en-NL" sz="2400" dirty="0">
                <a:latin typeface="Calibri" panose="020F0502020204030204" pitchFamily="34" charset="0"/>
                <a:cs typeface="Calibri" panose="020F0502020204030204" pitchFamily="34" charset="0"/>
              </a:rPr>
              <a:t>Intelligent Code Completion:</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Reducing the time spen</a:t>
            </a:r>
            <a:r>
              <a:rPr lang="en-US" dirty="0">
                <a:latin typeface="Calibri" panose="020F0502020204030204" pitchFamily="34" charset="0"/>
                <a:cs typeface="Calibri" panose="020F0502020204030204" pitchFamily="34" charset="0"/>
              </a:rPr>
              <a:t>t</a:t>
            </a:r>
            <a:r>
              <a:rPr lang="en-NL" dirty="0">
                <a:latin typeface="Calibri" panose="020F0502020204030204" pitchFamily="34" charset="0"/>
                <a:cs typeface="Calibri" panose="020F0502020204030204" pitchFamily="34" charset="0"/>
              </a:rPr>
              <a:t> on routine typing tasks</a:t>
            </a:r>
          </a:p>
          <a:p>
            <a:pPr marL="285750"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NL" sz="2400" dirty="0">
                <a:latin typeface="Calibri" panose="020F0502020204030204" pitchFamily="34" charset="0"/>
                <a:cs typeface="Calibri" panose="020F0502020204030204" pitchFamily="34" charset="0"/>
              </a:rPr>
              <a:t>2.   Real-time Error Detection:</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Allows to fix issues before execution, enhancing code reliability.</a:t>
            </a:r>
          </a:p>
          <a:p>
            <a:pPr marL="742950" lvl="1"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NL" sz="2400" dirty="0">
                <a:latin typeface="Calibri" panose="020F0502020204030204" pitchFamily="34" charset="0"/>
                <a:cs typeface="Calibri" panose="020F0502020204030204" pitchFamily="34" charset="0"/>
              </a:rPr>
              <a:t>3.   Code Refactoring Suggestions:</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Analyze existing code and propose optimizations</a:t>
            </a:r>
          </a:p>
          <a:p>
            <a:pPr marL="285750"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4.   Automated Documentation Generation:</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Can generate documentation snippets based on the code, reducing manual effort </a:t>
            </a:r>
          </a:p>
          <a:p>
            <a:endParaRPr lang="en-US"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5.   Collaboration Enhancement:</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Version control integration and shared code analysis promote teamwork</a:t>
            </a:r>
            <a:endParaRPr lang="en-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131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1484F-33F0-4C72-1BCE-856F04A2DECA}"/>
              </a:ext>
            </a:extLst>
          </p:cNvPr>
          <p:cNvSpPr>
            <a:spLocks noGrp="1"/>
          </p:cNvSpPr>
          <p:nvPr>
            <p:ph type="body" sz="quarter" idx="13"/>
          </p:nvPr>
        </p:nvSpPr>
        <p:spPr>
          <a:xfrm>
            <a:off x="4526454" y="840569"/>
            <a:ext cx="5938837" cy="4435404"/>
          </a:xfrm>
        </p:spPr>
        <p:txBody>
          <a:bodyPr/>
          <a:lstStyle/>
          <a:p>
            <a:r>
              <a:rPr lang="en-NL" sz="2800" b="1" dirty="0">
                <a:solidFill>
                  <a:schemeClr val="tx1"/>
                </a:solidFill>
                <a:latin typeface="Calibri" panose="020F0502020204030204" pitchFamily="34" charset="0"/>
                <a:cs typeface="Calibri" panose="020F0502020204030204" pitchFamily="34" charset="0"/>
              </a:rPr>
              <a:t>Challenges</a:t>
            </a:r>
          </a:p>
          <a:p>
            <a:endParaRPr lang="en-NL" b="1"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Balancing accuracy and speed</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Adaptability to different coding styles</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Ensuring user privacy and security</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Limited context awareness</a:t>
            </a:r>
          </a:p>
          <a:p>
            <a:pPr marL="457200" indent="-457200">
              <a:buFont typeface="Arial" panose="020B0604020202020204" pitchFamily="34" charset="0"/>
              <a:buAutoNum type="arabicPeriod"/>
            </a:pPr>
            <a:r>
              <a:rPr lang="en-US" sz="2400" dirty="0">
                <a:solidFill>
                  <a:schemeClr val="tx1"/>
                </a:solidFill>
                <a:latin typeface="Calibri" panose="020F0502020204030204" pitchFamily="34" charset="0"/>
                <a:cs typeface="Calibri" panose="020F0502020204030204" pitchFamily="34" charset="0"/>
              </a:rPr>
              <a:t>Unclear Al behavior (t</a:t>
            </a:r>
            <a:r>
              <a:rPr lang="en-US" sz="2400" b="0" i="0" dirty="0">
                <a:effectLst/>
                <a:latin typeface="Calibri" panose="020F0502020204030204" pitchFamily="34" charset="0"/>
                <a:cs typeface="Calibri" panose="020F0502020204030204" pitchFamily="34" charset="0"/>
              </a:rPr>
              <a:t>he “black box” nature of AI coding assistants</a:t>
            </a:r>
            <a:r>
              <a:rPr lang="en-US" sz="2400" dirty="0">
                <a:solidFill>
                  <a:schemeClr val="tx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0089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C480F58-797D-4583-1B96-1B03F920AE81}"/>
              </a:ext>
            </a:extLst>
          </p:cNvPr>
          <p:cNvGraphicFramePr>
            <a:graphicFrameLocks noGrp="1"/>
          </p:cNvGraphicFramePr>
          <p:nvPr>
            <p:extLst>
              <p:ext uri="{D42A27DB-BD31-4B8C-83A1-F6EECF244321}">
                <p14:modId xmlns:p14="http://schemas.microsoft.com/office/powerpoint/2010/main" val="1031418526"/>
              </p:ext>
            </p:extLst>
          </p:nvPr>
        </p:nvGraphicFramePr>
        <p:xfrm>
          <a:off x="2033516" y="411480"/>
          <a:ext cx="8967527" cy="6035040"/>
        </p:xfrm>
        <a:graphic>
          <a:graphicData uri="http://schemas.openxmlformats.org/drawingml/2006/table">
            <a:tbl>
              <a:tblPr firstRow="1" bandRow="1">
                <a:tableStyleId>{5C22544A-7EE6-4342-B048-85BDC9FD1C3A}</a:tableStyleId>
              </a:tblPr>
              <a:tblGrid>
                <a:gridCol w="1030027">
                  <a:extLst>
                    <a:ext uri="{9D8B030D-6E8A-4147-A177-3AD203B41FA5}">
                      <a16:colId xmlns:a16="http://schemas.microsoft.com/office/drawing/2014/main" val="2403923919"/>
                    </a:ext>
                  </a:extLst>
                </a:gridCol>
                <a:gridCol w="1587500">
                  <a:extLst>
                    <a:ext uri="{9D8B030D-6E8A-4147-A177-3AD203B41FA5}">
                      <a16:colId xmlns:a16="http://schemas.microsoft.com/office/drawing/2014/main" val="2851018997"/>
                    </a:ext>
                  </a:extLst>
                </a:gridCol>
                <a:gridCol w="1587500">
                  <a:extLst>
                    <a:ext uri="{9D8B030D-6E8A-4147-A177-3AD203B41FA5}">
                      <a16:colId xmlns:a16="http://schemas.microsoft.com/office/drawing/2014/main" val="1127370515"/>
                    </a:ext>
                  </a:extLst>
                </a:gridCol>
                <a:gridCol w="1587500">
                  <a:extLst>
                    <a:ext uri="{9D8B030D-6E8A-4147-A177-3AD203B41FA5}">
                      <a16:colId xmlns:a16="http://schemas.microsoft.com/office/drawing/2014/main" val="4204235581"/>
                    </a:ext>
                  </a:extLst>
                </a:gridCol>
                <a:gridCol w="1587500">
                  <a:extLst>
                    <a:ext uri="{9D8B030D-6E8A-4147-A177-3AD203B41FA5}">
                      <a16:colId xmlns:a16="http://schemas.microsoft.com/office/drawing/2014/main" val="1679338898"/>
                    </a:ext>
                  </a:extLst>
                </a:gridCol>
                <a:gridCol w="1587500">
                  <a:extLst>
                    <a:ext uri="{9D8B030D-6E8A-4147-A177-3AD203B41FA5}">
                      <a16:colId xmlns:a16="http://schemas.microsoft.com/office/drawing/2014/main" val="3236875178"/>
                    </a:ext>
                  </a:extLst>
                </a:gridCol>
              </a:tblGrid>
              <a:tr h="882086">
                <a:tc>
                  <a:txBody>
                    <a:bodyPr/>
                    <a:lstStyle/>
                    <a:p>
                      <a:endParaRPr lang="en-NL" dirty="0"/>
                    </a:p>
                  </a:txBody>
                  <a:tcPr/>
                </a:tc>
                <a:tc>
                  <a:txBody>
                    <a:bodyPr/>
                    <a:lstStyle/>
                    <a:p>
                      <a:pPr algn="ctr" fontAlgn="base"/>
                      <a:r>
                        <a:rPr lang="en-US" b="1" dirty="0">
                          <a:effectLst/>
                        </a:rPr>
                        <a:t>GitHub Copilot</a:t>
                      </a:r>
                    </a:p>
                    <a:p>
                      <a:pPr algn="ctr" fontAlgn="base"/>
                      <a:endParaRPr lang="en-US" b="1" dirty="0">
                        <a:effectLst/>
                      </a:endParaRPr>
                    </a:p>
                    <a:p>
                      <a:pPr algn="ctr" fontAlgn="base"/>
                      <a:endParaRPr lang="en-US" b="1" dirty="0">
                        <a:effectLst/>
                      </a:endParaRPr>
                    </a:p>
                  </a:txBody>
                  <a:tcPr/>
                </a:tc>
                <a:tc>
                  <a:txBody>
                    <a:bodyPr/>
                    <a:lstStyle/>
                    <a:p>
                      <a:pPr algn="ctr" fontAlgn="base"/>
                      <a:r>
                        <a:rPr lang="en-US" b="1">
                          <a:effectLst/>
                        </a:rPr>
                        <a:t>Codeium</a:t>
                      </a:r>
                    </a:p>
                  </a:txBody>
                  <a:tcPr/>
                </a:tc>
                <a:tc>
                  <a:txBody>
                    <a:bodyPr/>
                    <a:lstStyle/>
                    <a:p>
                      <a:pPr algn="ctr" fontAlgn="base"/>
                      <a:r>
                        <a:rPr lang="en-US" b="1" dirty="0">
                          <a:effectLst/>
                        </a:rPr>
                        <a:t>Amazon Q Developer</a:t>
                      </a:r>
                    </a:p>
                  </a:txBody>
                  <a:tcPr/>
                </a:tc>
                <a:tc>
                  <a:txBody>
                    <a:bodyPr/>
                    <a:lstStyle/>
                    <a:p>
                      <a:pPr algn="ctr" fontAlgn="base"/>
                      <a:r>
                        <a:rPr lang="en-US" b="1" dirty="0" err="1">
                          <a:effectLst/>
                        </a:rPr>
                        <a:t>Tabnine</a:t>
                      </a:r>
                      <a:endParaRPr lang="en-US" b="1" dirty="0">
                        <a:effectLst/>
                      </a:endParaRPr>
                    </a:p>
                  </a:txBody>
                  <a:tcPr/>
                </a:tc>
                <a:tc>
                  <a:txBody>
                    <a:bodyPr/>
                    <a:lstStyle/>
                    <a:p>
                      <a:pPr algn="ctr" fontAlgn="base"/>
                      <a:r>
                        <a:rPr lang="en-US" b="1" dirty="0">
                          <a:effectLst/>
                        </a:rPr>
                        <a:t>Hugging Chat</a:t>
                      </a:r>
                    </a:p>
                  </a:txBody>
                  <a:tcPr/>
                </a:tc>
                <a:extLst>
                  <a:ext uri="{0D108BD9-81ED-4DB2-BD59-A6C34878D82A}">
                    <a16:rowId xmlns:a16="http://schemas.microsoft.com/office/drawing/2014/main" val="223373660"/>
                  </a:ext>
                </a:extLst>
              </a:tr>
              <a:tr h="1154994">
                <a:tc>
                  <a:txBody>
                    <a:bodyPr/>
                    <a:lstStyle/>
                    <a:p>
                      <a:r>
                        <a:rPr lang="en-US" sz="1400" b="1" dirty="0">
                          <a:effectLst/>
                          <a:latin typeface="Calibri" panose="020F0502020204030204" pitchFamily="34" charset="0"/>
                          <a:cs typeface="Calibri" panose="020F0502020204030204" pitchFamily="34" charset="0"/>
                        </a:rPr>
                        <a:t>Key Features</a:t>
                      </a: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Integration with GitHub ecosystem</a:t>
                      </a:r>
                    </a:p>
                    <a:p>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Code completion and context-aware suggestions</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Advanced code completions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Code refactoring capabilities</a:t>
                      </a:r>
                    </a:p>
                  </a:txBody>
                  <a:tcPr/>
                </a:tc>
                <a:tc>
                  <a:txBody>
                    <a:bodyPr/>
                    <a:lstStyle/>
                    <a:p>
                      <a:r>
                        <a:rPr lang="en-US" sz="1400" dirty="0">
                          <a:effectLst/>
                          <a:latin typeface="Calibri" panose="020F0502020204030204" pitchFamily="34" charset="0"/>
                          <a:cs typeface="Calibri" panose="020F0502020204030204" pitchFamily="34" charset="0"/>
                        </a:rPr>
                        <a:t>Code recommendations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Security scans for vulnerabilities</a:t>
                      </a:r>
                    </a:p>
                  </a:txBody>
                  <a:tcPr/>
                </a:tc>
                <a:tc>
                  <a:txBody>
                    <a:bodyPr/>
                    <a:lstStyle/>
                    <a:p>
                      <a:r>
                        <a:rPr lang="en-US" sz="1400" dirty="0">
                          <a:effectLst/>
                          <a:latin typeface="Calibri" panose="020F0502020204030204" pitchFamily="34" charset="0"/>
                          <a:cs typeface="Calibri" panose="020F0502020204030204" pitchFamily="34" charset="0"/>
                        </a:rPr>
                        <a:t>Robust autocompletion</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AI-powered chat using multiple models</a:t>
                      </a:r>
                    </a:p>
                  </a:txBody>
                  <a:tcPr/>
                </a:tc>
                <a:tc>
                  <a:txBody>
                    <a:bodyPr/>
                    <a:lstStyle/>
                    <a:p>
                      <a:r>
                        <a:rPr lang="en-US" sz="1400" dirty="0">
                          <a:effectLst/>
                          <a:latin typeface="Calibri" panose="020F0502020204030204" pitchFamily="34" charset="0"/>
                          <a:cs typeface="Calibri" panose="020F0502020204030204" pitchFamily="34" charset="0"/>
                        </a:rPr>
                        <a:t>Open-source model integration</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High flexibility in deployment</a:t>
                      </a:r>
                    </a:p>
                  </a:txBody>
                  <a:tcPr/>
                </a:tc>
                <a:extLst>
                  <a:ext uri="{0D108BD9-81ED-4DB2-BD59-A6C34878D82A}">
                    <a16:rowId xmlns:a16="http://schemas.microsoft.com/office/drawing/2014/main" val="15475203"/>
                  </a:ext>
                </a:extLst>
              </a:tr>
              <a:tr h="413099">
                <a:tc>
                  <a:txBody>
                    <a:bodyPr/>
                    <a:lstStyle/>
                    <a:p>
                      <a:r>
                        <a:rPr lang="en-NL" sz="1400" b="1" dirty="0">
                          <a:latin typeface="Calibri" panose="020F0502020204030204" pitchFamily="34" charset="0"/>
                          <a:cs typeface="Calibri" panose="020F0502020204030204" pitchFamily="34" charset="0"/>
                        </a:rPr>
                        <a:t>Supported languages</a:t>
                      </a:r>
                    </a:p>
                  </a:txBody>
                  <a:tcPr/>
                </a:tc>
                <a:tc>
                  <a:txBody>
                    <a:bodyPr/>
                    <a:lstStyle/>
                    <a:p>
                      <a:r>
                        <a:rPr lang="en-NL" sz="1400" dirty="0">
                          <a:latin typeface="Calibri" panose="020F0502020204030204" pitchFamily="34" charset="0"/>
                          <a:cs typeface="Calibri" panose="020F0502020204030204" pitchFamily="34" charset="0"/>
                        </a:rPr>
                        <a:t>~40 (primarily Python, Ruby,  JS, C#)</a:t>
                      </a:r>
                    </a:p>
                  </a:txBody>
                  <a:tcPr/>
                </a:tc>
                <a:tc>
                  <a:txBody>
                    <a:bodyPr/>
                    <a:lstStyle/>
                    <a:p>
                      <a:r>
                        <a:rPr lang="en-NL" sz="1400" dirty="0">
                          <a:latin typeface="Calibri" panose="020F0502020204030204" pitchFamily="34" charset="0"/>
                          <a:cs typeface="Calibri" panose="020F0502020204030204" pitchFamily="34" charset="0"/>
                        </a:rPr>
                        <a:t>70+ languages, including </a:t>
                      </a:r>
                      <a:r>
                        <a:rPr lang="en-US" sz="1400" dirty="0">
                          <a:latin typeface="Calibri" panose="020F0502020204030204" pitchFamily="34" charset="0"/>
                          <a:cs typeface="Calibri" panose="020F0502020204030204" pitchFamily="34" charset="0"/>
                        </a:rPr>
                        <a:t>Python, R, Ruby,</a:t>
                      </a:r>
                      <a:r>
                        <a:rPr lang="en-N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HTML, Java, C#, SQL</a:t>
                      </a:r>
                      <a:endParaRPr lang="en-NL" sz="1400" dirty="0">
                        <a:latin typeface="Calibri" panose="020F0502020204030204" pitchFamily="34" charset="0"/>
                        <a:cs typeface="Calibri" panose="020F0502020204030204" pitchFamily="34" charset="0"/>
                      </a:endParaRPr>
                    </a:p>
                  </a:txBody>
                  <a:tcPr/>
                </a:tc>
                <a:tc>
                  <a:txBody>
                    <a:bodyPr/>
                    <a:lstStyle/>
                    <a:p>
                      <a:r>
                        <a:rPr lang="en-NL" sz="1400" dirty="0">
                          <a:latin typeface="Calibri" panose="020F0502020204030204" pitchFamily="34" charset="0"/>
                          <a:cs typeface="Calibri" panose="020F0502020204030204" pitchFamily="34" charset="0"/>
                        </a:rPr>
                        <a:t>18+ languages, including Python, Java, JS,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latin typeface="Calibri" panose="020F0502020204030204" pitchFamily="34" charset="0"/>
                          <a:cs typeface="Calibri" panose="020F0502020204030204" pitchFamily="34" charset="0"/>
                        </a:rPr>
                        <a:t>25+ languages</a:t>
                      </a:r>
                    </a:p>
                    <a:p>
                      <a:endParaRPr lang="en-NL"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V</a:t>
                      </a:r>
                      <a:r>
                        <a:rPr lang="en-NL" sz="1400" dirty="0">
                          <a:latin typeface="Calibri" panose="020F0502020204030204" pitchFamily="34" charset="0"/>
                          <a:cs typeface="Calibri" panose="020F0502020204030204" pitchFamily="34" charset="0"/>
                        </a:rPr>
                        <a:t>arious languages, i</a:t>
                      </a:r>
                      <a:r>
                        <a:rPr lang="en-NL" sz="1400" kern="1200" dirty="0">
                          <a:solidFill>
                            <a:schemeClr val="dk1"/>
                          </a:solidFill>
                          <a:latin typeface="Calibri" panose="020F0502020204030204" pitchFamily="34" charset="0"/>
                          <a:ea typeface="+mn-ea"/>
                          <a:cs typeface="Calibri" panose="020F0502020204030204" pitchFamily="34" charset="0"/>
                        </a:rPr>
                        <a:t>ncluding </a:t>
                      </a:r>
                      <a:r>
                        <a:rPr lang="en-US" sz="1400" kern="1200" dirty="0">
                          <a:solidFill>
                            <a:schemeClr val="dk1"/>
                          </a:solidFill>
                          <a:latin typeface="Calibri" panose="020F0502020204030204" pitchFamily="34" charset="0"/>
                          <a:ea typeface="+mn-ea"/>
                          <a:cs typeface="Calibri" panose="020F0502020204030204" pitchFamily="34" charset="0"/>
                        </a:rPr>
                        <a:t>Python and Java</a:t>
                      </a:r>
                      <a:endParaRPr lang="en-NL"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902504948"/>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Security</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Processes code snippets locally, code remains private and secure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Doesn't use customer content for service improvement</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Private repositories, access tokens, commit signatures, malware scanning</a:t>
                      </a:r>
                    </a:p>
                  </a:txBody>
                  <a:tcPr/>
                </a:tc>
                <a:extLst>
                  <a:ext uri="{0D108BD9-81ED-4DB2-BD59-A6C34878D82A}">
                    <a16:rowId xmlns:a16="http://schemas.microsoft.com/office/drawing/2014/main" val="3976148086"/>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Pricing</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for students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Monthly fee $10/month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forever for individuals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version $10/month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tier with basic features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tiers $19/month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version with limited features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Pro version $12/month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access to open-source models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options $9/month</a:t>
                      </a:r>
                    </a:p>
                  </a:txBody>
                  <a:tcPr/>
                </a:tc>
                <a:extLst>
                  <a:ext uri="{0D108BD9-81ED-4DB2-BD59-A6C34878D82A}">
                    <a16:rowId xmlns:a16="http://schemas.microsoft.com/office/drawing/2014/main" val="3877672976"/>
                  </a:ext>
                </a:extLst>
              </a:tr>
            </a:tbl>
          </a:graphicData>
        </a:graphic>
      </p:graphicFrame>
      <p:pic>
        <p:nvPicPr>
          <p:cNvPr id="7170" name="Picture 2">
            <a:extLst>
              <a:ext uri="{FF2B5EF4-FFF2-40B4-BE49-F238E27FC236}">
                <a16:creationId xmlns:a16="http://schemas.microsoft.com/office/drawing/2014/main" id="{B1D27F92-5251-5E1C-89DC-24B0E350A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013" y="989670"/>
            <a:ext cx="553520" cy="553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5EDD8D7-A6F2-9300-1E87-2EE919787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589" y="10287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A5A4BFE-3E78-24A1-BB70-B67EB7EE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127" y="1032916"/>
            <a:ext cx="482266" cy="48226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62AF4EB-8B65-868C-4C4F-B95D90233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549" y="10287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9650B8E-11A3-5822-7963-60BC6B129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533" y="983166"/>
            <a:ext cx="482266" cy="48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18D614-CDF3-A96E-A860-B0FFD61FF978}"/>
              </a:ext>
            </a:extLst>
          </p:cNvPr>
          <p:cNvSpPr>
            <a:spLocks noGrp="1"/>
          </p:cNvSpPr>
          <p:nvPr>
            <p:ph type="body" sz="quarter" idx="13"/>
          </p:nvPr>
        </p:nvSpPr>
        <p:spPr>
          <a:xfrm>
            <a:off x="4384345" y="1543050"/>
            <a:ext cx="6715456" cy="3602038"/>
          </a:xfrm>
        </p:spPr>
        <p:txBody>
          <a:bodyPr/>
          <a:lstStyle/>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Command:</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Request changes to a code in plain language.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a:t>
            </a:r>
            <a:r>
              <a:rPr lang="en-US" sz="2000" dirty="0">
                <a:effectLst/>
                <a:latin typeface="Calibri" panose="020F0502020204030204" pitchFamily="34" charset="0"/>
                <a:cs typeface="Calibri" panose="020F0502020204030204" pitchFamily="34" charset="0"/>
              </a:rPr>
              <a:t>accept, reject, or adjust suggestions as needed.</a:t>
            </a:r>
            <a:endParaRPr lang="en-US" sz="2000" b="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Chat:</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Allows to ask questions and get answers using simple, everyday language.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Useful when working with new or unfamiliar code and need quick guidance or explanations.</a:t>
            </a:r>
          </a:p>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Autocomplete:</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G</a:t>
            </a:r>
            <a:r>
              <a:rPr lang="en-US" sz="2000" dirty="0">
                <a:effectLst/>
                <a:latin typeface="Calibri" panose="020F0502020204030204" pitchFamily="34" charset="0"/>
                <a:cs typeface="Calibri" panose="020F0502020204030204" pitchFamily="34" charset="0"/>
              </a:rPr>
              <a:t>ives suggestions as you type, shown in light gray text.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Helpful when there is a rough idea of what to code and need to finish it quickly.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Helps to keep the workflow</a:t>
            </a:r>
            <a:endParaRPr lang="en-US" sz="20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sz="2000" dirty="0">
              <a:solidFill>
                <a:schemeClr val="tx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B9093273-2480-B121-069D-43CD764E216C}"/>
              </a:ext>
            </a:extLst>
          </p:cNvPr>
          <p:cNvSpPr txBox="1"/>
          <p:nvPr/>
        </p:nvSpPr>
        <p:spPr>
          <a:xfrm>
            <a:off x="4384344" y="627376"/>
            <a:ext cx="60937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Using </a:t>
            </a:r>
            <a:r>
              <a:rPr lang="en-US" sz="2800" b="1" i="0" dirty="0" err="1">
                <a:effectLst/>
                <a:latin typeface="Calibri" panose="020F0502020204030204" pitchFamily="34" charset="0"/>
                <a:cs typeface="Calibri" panose="020F0502020204030204" pitchFamily="34" charset="0"/>
              </a:rPr>
              <a:t>Codeium</a:t>
            </a:r>
            <a:r>
              <a:rPr lang="en-US" sz="2800" b="1" i="0" dirty="0">
                <a:effectLst/>
                <a:latin typeface="Calibri" panose="020F0502020204030204" pitchFamily="34" charset="0"/>
                <a:cs typeface="Calibri" panose="020F0502020204030204" pitchFamily="34" charset="0"/>
              </a:rPr>
              <a:t> as a Coding Assistant</a:t>
            </a:r>
          </a:p>
        </p:txBody>
      </p:sp>
    </p:spTree>
    <p:extLst>
      <p:ext uri="{BB962C8B-B14F-4D97-AF65-F5344CB8AC3E}">
        <p14:creationId xmlns:p14="http://schemas.microsoft.com/office/powerpoint/2010/main" val="218033463"/>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3.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docProps/app.xml><?xml version="1.0" encoding="utf-8"?>
<Properties xmlns="http://schemas.openxmlformats.org/officeDocument/2006/extended-properties" xmlns:vt="http://schemas.openxmlformats.org/officeDocument/2006/docPropsVTypes">
  <TotalTime>28663</TotalTime>
  <Words>2547</Words>
  <Application>Microsoft Macintosh PowerPoint</Application>
  <PresentationFormat>Widescreen</PresentationFormat>
  <Paragraphs>276</Paragraphs>
  <Slides>21</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Aptos</vt:lpstr>
      <vt:lpstr>Mulish</vt:lpstr>
      <vt:lpstr>Helvetica</vt:lpstr>
      <vt:lpstr>Nunito</vt:lpstr>
      <vt:lpstr>Rubik</vt:lpstr>
      <vt:lpstr>Söhne</vt:lpstr>
      <vt:lpstr>Calibri</vt:lpstr>
      <vt:lpstr>Arial</vt:lpstr>
      <vt:lpstr>inherit</vt:lpstr>
      <vt:lpstr>Wingdings</vt:lpstr>
      <vt:lpstr>Assistant</vt:lpstr>
      <vt:lpstr>Office Theme</vt:lpstr>
      <vt:lpstr>AI-assisted Coding with Codeium </vt:lpstr>
      <vt:lpstr>PowerPoint Presentation</vt:lpstr>
      <vt:lpstr>Main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and data security considerations</vt:lpstr>
      <vt:lpstr>Ethical considerations</vt:lpstr>
      <vt:lpstr>Best practices for ethical use of AI assistants</vt:lpstr>
      <vt:lpstr>Current AI regulations in the EU </vt:lpstr>
      <vt:lpstr>Current AI regulations in the EU (2)</vt:lpstr>
      <vt:lpstr>Data security</vt:lpstr>
      <vt:lpstr>Security measures</vt:lpstr>
      <vt:lpstr>PowerPoint Presentation</vt:lpstr>
      <vt:lpstr>Key takeaways</vt:lpstr>
      <vt:lpstr>Workshop feedback</vt:lpstr>
      <vt:lpstr>Giulia Crocioni g.crocioni@esciencecenter.nl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Olga Minaeva</cp:lastModifiedBy>
  <cp:revision>248</cp:revision>
  <dcterms:created xsi:type="dcterms:W3CDTF">2021-07-14T12:30:17Z</dcterms:created>
  <dcterms:modified xsi:type="dcterms:W3CDTF">2024-10-29T13:25:50Z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